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1" r:id="rId2"/>
    <p:sldId id="364" r:id="rId3"/>
    <p:sldId id="366" r:id="rId4"/>
    <p:sldId id="401" r:id="rId5"/>
    <p:sldId id="396" r:id="rId6"/>
    <p:sldId id="365" r:id="rId7"/>
    <p:sldId id="360" r:id="rId8"/>
    <p:sldId id="378" r:id="rId9"/>
    <p:sldId id="342" r:id="rId10"/>
    <p:sldId id="383" r:id="rId11"/>
    <p:sldId id="402" r:id="rId12"/>
    <p:sldId id="356" r:id="rId13"/>
    <p:sldId id="398" r:id="rId14"/>
    <p:sldId id="347" r:id="rId15"/>
    <p:sldId id="400" r:id="rId16"/>
    <p:sldId id="348" r:id="rId17"/>
    <p:sldId id="349" r:id="rId18"/>
    <p:sldId id="350" r:id="rId19"/>
    <p:sldId id="384" r:id="rId20"/>
    <p:sldId id="357" r:id="rId21"/>
    <p:sldId id="387" r:id="rId22"/>
    <p:sldId id="374" r:id="rId23"/>
    <p:sldId id="317" r:id="rId24"/>
  </p:sldIdLst>
  <p:sldSz cx="6858000" cy="51435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E2AC50C-ADED-4BB0-B72F-8D3BE81EA4E9}">
          <p14:sldIdLst>
            <p14:sldId id="341"/>
            <p14:sldId id="364"/>
            <p14:sldId id="366"/>
            <p14:sldId id="401"/>
            <p14:sldId id="396"/>
            <p14:sldId id="365"/>
            <p14:sldId id="360"/>
            <p14:sldId id="378"/>
            <p14:sldId id="342"/>
            <p14:sldId id="383"/>
            <p14:sldId id="402"/>
            <p14:sldId id="356"/>
            <p14:sldId id="398"/>
            <p14:sldId id="347"/>
            <p14:sldId id="400"/>
            <p14:sldId id="348"/>
            <p14:sldId id="349"/>
            <p14:sldId id="350"/>
            <p14:sldId id="384"/>
            <p14:sldId id="357"/>
            <p14:sldId id="387"/>
            <p14:sldId id="374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(ITVF)" initials="Li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6" autoAdjust="0"/>
    <p:restoredTop sz="95448" autoAdjust="0"/>
  </p:normalViewPr>
  <p:slideViewPr>
    <p:cSldViewPr>
      <p:cViewPr varScale="1">
        <p:scale>
          <a:sx n="147" d="100"/>
          <a:sy n="147" d="100"/>
        </p:scale>
        <p:origin x="1548" y="12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61"/>
    </p:cViewPr>
  </p:sorterViewPr>
  <p:notesViewPr>
    <p:cSldViewPr>
      <p:cViewPr>
        <p:scale>
          <a:sx n="70" d="100"/>
          <a:sy n="70" d="100"/>
        </p:scale>
        <p:origin x="3498" y="33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5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DCC7D-2BAB-4317-8823-D292E60442C2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0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53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7F142-8AC1-4D9D-9AAB-8B4376211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81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F034D-65E0-429B-9808-7EE2595A535D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0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3" y="9428588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F2811-E9A8-49CD-B5DB-6874227FE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0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9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159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/>
            <a:fld id="{F59A1066-1C93-427E-9281-8FAB72E0317E}" type="slidenum">
              <a:rPr lang="en-US" altLang="zh-TW" sz="1200" smtClean="0">
                <a:latin typeface="Arial" pitchFamily="34" charset="0"/>
              </a:rPr>
              <a:pPr eaLnBrk="1" hangingPunct="1"/>
              <a:t>23</a:t>
            </a:fld>
            <a:endParaRPr lang="en-US" altLang="zh-TW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32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.hk/url?sa=i&amp;rct=j&amp;q=&amp;esrc=s&amp;source=images&amp;cd=&amp;cad=rja&amp;uact=8&amp;ved=0ahUKEwiI7v2BhLLQAhUCmZQKHUtXDhYQjRwIBw&amp;url=https://www.cyberport.hk/zh_tw/&amp;psig=AFQjCNEQX03TUY5Y8ZP0gLO1ipYlxLGCuA&amp;ust=147954909054035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0" y="-2250"/>
            <a:ext cx="6858001" cy="5145750"/>
            <a:chOff x="0" y="-2250"/>
            <a:chExt cx="9144001" cy="5145750"/>
          </a:xfrm>
        </p:grpSpPr>
        <p:pic>
          <p:nvPicPr>
            <p:cNvPr id="1026" name="Picture 2" descr="cyberport的圖片搜尋結果">
              <a:hlinkClick r:id="rId2"/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076" r="43609" b="15583"/>
            <a:stretch/>
          </p:blipFill>
          <p:spPr bwMode="auto">
            <a:xfrm>
              <a:off x="3499681" y="2569500"/>
              <a:ext cx="5644320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huacomm.com/html/images/SciencePark.jpg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99" r="36134" b="11380"/>
            <a:stretch/>
          </p:blipFill>
          <p:spPr bwMode="auto">
            <a:xfrm>
              <a:off x="4332541" y="-2250"/>
              <a:ext cx="4811459" cy="257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矩形 2"/>
            <p:cNvSpPr/>
            <p:nvPr userDrawn="1"/>
          </p:nvSpPr>
          <p:spPr>
            <a:xfrm>
              <a:off x="0" y="0"/>
              <a:ext cx="4860032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直角三角形 9"/>
            <p:cNvSpPr/>
            <p:nvPr userDrawn="1"/>
          </p:nvSpPr>
          <p:spPr>
            <a:xfrm flipV="1">
              <a:off x="4860032" y="0"/>
              <a:ext cx="2088232" cy="51435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直線接點 10"/>
            <p:cNvCxnSpPr>
              <a:endCxn id="10" idx="0"/>
            </p:cNvCxnSpPr>
            <p:nvPr userDrawn="1"/>
          </p:nvCxnSpPr>
          <p:spPr>
            <a:xfrm flipH="1">
              <a:off x="4860032" y="0"/>
              <a:ext cx="2088232" cy="51435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6723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3336" y="4746177"/>
            <a:ext cx="304056" cy="273844"/>
          </a:xfrm>
        </p:spPr>
        <p:txBody>
          <a:bodyPr/>
          <a:lstStyle>
            <a:lvl1pPr>
              <a:defRPr sz="788">
                <a:latin typeface="Arial" pitchFamily="34" charset="0"/>
                <a:cs typeface="Arial" pitchFamily="34" charset="0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0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937D6-77EB-4581-B874-573C74630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880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205980"/>
            <a:ext cx="567000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3F4F4FB7-17BE-4913-BC6A-204AA804E77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342900" y="843558"/>
            <a:ext cx="5670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134634" y="208934"/>
            <a:ext cx="10801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圖片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180" y="294218"/>
            <a:ext cx="1168820" cy="48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9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DLRI-enquiry@itc.gov.hk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form.cefs.gov.hk/form/itc003/tc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6712" y="693345"/>
            <a:ext cx="5488990" cy="43477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b="1" dirty="0" smtClean="0">
                <a:solidFill>
                  <a:schemeClr val="tx1"/>
                </a:solidFill>
              </a:rPr>
              <a:t>為</a:t>
            </a:r>
            <a:r>
              <a:rPr lang="zh-TW" altLang="zh-TW" sz="2000" b="1" dirty="0" smtClean="0">
                <a:solidFill>
                  <a:schemeClr val="tx1"/>
                </a:solidFill>
              </a:rPr>
              <a:t>研發開支</a:t>
            </a:r>
            <a:r>
              <a:rPr lang="zh-TW" altLang="en-US" sz="2000" b="1" dirty="0">
                <a:solidFill>
                  <a:schemeClr val="tx1"/>
                </a:solidFill>
              </a:rPr>
              <a:t>提供</a:t>
            </a:r>
            <a:r>
              <a:rPr lang="zh-TW" altLang="zh-TW" sz="2000" b="1" dirty="0">
                <a:solidFill>
                  <a:schemeClr val="tx1"/>
                </a:solidFill>
              </a:rPr>
              <a:t>額</a:t>
            </a:r>
            <a:r>
              <a:rPr lang="zh-TW" altLang="en-US" sz="2000" b="1" dirty="0" smtClean="0">
                <a:solidFill>
                  <a:schemeClr val="tx1"/>
                </a:solidFill>
              </a:rPr>
              <a:t>外</a:t>
            </a:r>
            <a:r>
              <a:rPr lang="zh-TW" altLang="zh-TW" sz="2000" b="1" dirty="0">
                <a:solidFill>
                  <a:schemeClr val="tx1"/>
                </a:solidFill>
              </a:rPr>
              <a:t>稅務扣減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zh-HK" altLang="zh-TW" sz="2000" b="1" dirty="0" smtClean="0">
                <a:solidFill>
                  <a:schemeClr val="tx1"/>
                </a:solidFill>
              </a:rPr>
              <a:t>「指定</a:t>
            </a:r>
            <a:r>
              <a:rPr lang="zh-HK" altLang="zh-TW" sz="2000" b="1" dirty="0">
                <a:solidFill>
                  <a:schemeClr val="tx1"/>
                </a:solidFill>
              </a:rPr>
              <a:t>本地研</a:t>
            </a:r>
            <a:r>
              <a:rPr lang="zh-TW" altLang="zh-TW" sz="2000" b="1" dirty="0">
                <a:solidFill>
                  <a:schemeClr val="tx1"/>
                </a:solidFill>
              </a:rPr>
              <a:t>究</a:t>
            </a:r>
            <a:r>
              <a:rPr lang="zh-HK" altLang="zh-TW" sz="2000" b="1" dirty="0">
                <a:solidFill>
                  <a:schemeClr val="tx1"/>
                </a:solidFill>
              </a:rPr>
              <a:t>機構</a:t>
            </a:r>
            <a:r>
              <a:rPr lang="zh-HK" altLang="zh-TW" sz="2000" b="1" dirty="0" smtClean="0">
                <a:solidFill>
                  <a:schemeClr val="tx1"/>
                </a:solidFill>
              </a:rPr>
              <a:t>」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zh-TW" altLang="zh-TW" b="1" dirty="0" smtClean="0">
                <a:solidFill>
                  <a:schemeClr val="tx1"/>
                </a:solidFill>
              </a:rPr>
              <a:t>創新</a:t>
            </a:r>
            <a:r>
              <a:rPr lang="zh-TW" altLang="zh-TW" b="1" dirty="0">
                <a:solidFill>
                  <a:schemeClr val="tx1"/>
                </a:solidFill>
              </a:rPr>
              <a:t>科技</a:t>
            </a:r>
            <a:r>
              <a:rPr lang="zh-TW" altLang="zh-TW" b="1" dirty="0" smtClean="0">
                <a:solidFill>
                  <a:schemeClr val="tx1"/>
                </a:solidFill>
              </a:rPr>
              <a:t>署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sz="1000" b="1" dirty="0" smtClean="0">
                <a:solidFill>
                  <a:schemeClr val="tx1"/>
                </a:solidFill>
              </a:rPr>
              <a:t>Version: 1.8</a:t>
            </a:r>
            <a:endParaRPr lang="en-US" sz="1000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 smtClean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 smtClean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  <a:p>
            <a:pPr algn="l"/>
            <a:endParaRPr lang="en-US" sz="854" dirty="0">
              <a:solidFill>
                <a:schemeClr val="tx1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2211710"/>
            <a:ext cx="3456384" cy="2353683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38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548680" y="411510"/>
            <a:ext cx="532859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zh-HK" altLang="en-US" sz="2000" b="1" dirty="0">
                <a:latin typeface="+mj-lt"/>
              </a:rPr>
              <a:t>評審</a:t>
            </a:r>
            <a:r>
              <a:rPr lang="zh-HK" altLang="en-US" sz="2000" b="1" dirty="0" smtClean="0">
                <a:latin typeface="+mj-lt"/>
              </a:rPr>
              <a:t>申請</a:t>
            </a:r>
            <a:endParaRPr lang="en-US" altLang="zh-HK" sz="2000" b="1" dirty="0" smtClean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按照準則</a:t>
            </a:r>
            <a:r>
              <a:rPr lang="zh-HK" altLang="zh-TW" sz="2000" dirty="0">
                <a:latin typeface="+mn-lt"/>
              </a:rPr>
              <a:t>評審</a:t>
            </a:r>
            <a:r>
              <a:rPr lang="zh-HK" altLang="zh-TW" sz="2000" dirty="0" smtClean="0">
                <a:latin typeface="+mn-lt"/>
              </a:rPr>
              <a:t>申請</a:t>
            </a:r>
            <a:endParaRPr lang="en-US" altLang="zh-HK" sz="2000" dirty="0" smtClean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2000" dirty="0" smtClean="0">
              <a:latin typeface="+mn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有需要會實地</a:t>
            </a:r>
            <a:r>
              <a:rPr lang="zh-HK" altLang="zh-TW" sz="2000" dirty="0">
                <a:latin typeface="+mn-lt"/>
              </a:rPr>
              <a:t>視</a:t>
            </a:r>
            <a:r>
              <a:rPr lang="zh-TW" altLang="zh-TW" sz="2000" dirty="0">
                <a:latin typeface="+mn-lt"/>
              </a:rPr>
              <a:t>察</a:t>
            </a:r>
            <a:r>
              <a:rPr lang="zh-HK" altLang="zh-TW" sz="2000" dirty="0">
                <a:latin typeface="+mn-lt"/>
              </a:rPr>
              <a:t>及與申請</a:t>
            </a:r>
            <a:r>
              <a:rPr lang="zh-HK" altLang="zh-TW" sz="2000" dirty="0" smtClean="0">
                <a:latin typeface="+mn-lt"/>
              </a:rPr>
              <a:t>機構代表</a:t>
            </a:r>
            <a:r>
              <a:rPr lang="zh-HK" altLang="zh-TW" sz="2000" dirty="0">
                <a:latin typeface="+mn-lt"/>
              </a:rPr>
              <a:t>和僱員</a:t>
            </a:r>
            <a:r>
              <a:rPr lang="zh-HK" altLang="zh-TW" sz="2000" dirty="0" smtClean="0">
                <a:latin typeface="+mn-lt"/>
              </a:rPr>
              <a:t>面談</a:t>
            </a:r>
            <a:endParaRPr lang="en-US" altLang="zh-HK" sz="2000" dirty="0" smtClean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TW" sz="2000" dirty="0">
              <a:latin typeface="+mn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諮詢</a:t>
            </a:r>
            <a:r>
              <a:rPr lang="zh-HK" altLang="zh-TW" sz="2000" dirty="0">
                <a:latin typeface="+mn-lt"/>
              </a:rPr>
              <a:t>「指定本地研究機構」專家</a:t>
            </a:r>
            <a:r>
              <a:rPr lang="zh-HK" altLang="zh-TW" sz="2000" dirty="0" smtClean="0">
                <a:latin typeface="+mn-lt"/>
              </a:rPr>
              <a:t>小組</a:t>
            </a:r>
            <a:r>
              <a:rPr lang="en-US" altLang="zh-TW" dirty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32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476672" y="368111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TW" b="1" dirty="0"/>
              <a:t>「指定本地研究機構」專家小組</a:t>
            </a:r>
            <a:endParaRPr lang="zh-TW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692696" y="1347614"/>
            <a:ext cx="54618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2000" dirty="0"/>
              <a:t>專家</a:t>
            </a:r>
            <a:r>
              <a:rPr lang="zh-HK" altLang="zh-TW" sz="2000" dirty="0" smtClean="0"/>
              <a:t>小組</a:t>
            </a:r>
            <a:r>
              <a:rPr lang="zh-HK" altLang="zh-TW" sz="2000" dirty="0"/>
              <a:t>會</a:t>
            </a:r>
            <a:r>
              <a:rPr lang="zh-TW" altLang="en-US" sz="2000" dirty="0" smtClean="0"/>
              <a:t>就下列事宜提供意見：</a:t>
            </a:r>
            <a:endParaRPr lang="en-US" altLang="zh-TW" sz="2000" dirty="0" smtClean="0"/>
          </a:p>
          <a:p>
            <a:r>
              <a:rPr lang="zh-TW" altLang="en-US" sz="2000" dirty="0" smtClean="0"/>
              <a:t> </a:t>
            </a:r>
            <a:endParaRPr lang="zh-TW" altLang="en-US" sz="2000" dirty="0"/>
          </a:p>
          <a:p>
            <a:r>
              <a:rPr lang="en-US" altLang="zh-TW" sz="2000" dirty="0" smtClean="0"/>
              <a:t>• </a:t>
            </a:r>
            <a:r>
              <a:rPr kumimoji="1" lang="zh-TW" altLang="en-US" sz="2000" dirty="0" smtClean="0">
                <a:ea typeface="新細明體" pitchFamily="18" charset="-120"/>
              </a:rPr>
              <a:t>評審申請</a:t>
            </a:r>
            <a:endParaRPr kumimoji="1" lang="en-US" altLang="zh-TW" sz="2000" dirty="0">
              <a:ea typeface="新細明體" pitchFamily="18" charset="-120"/>
            </a:endParaRPr>
          </a:p>
          <a:p>
            <a:endParaRPr kumimoji="1" lang="zh-TW" altLang="en-US" sz="2000" dirty="0">
              <a:ea typeface="新細明體" pitchFamily="18" charset="-120"/>
            </a:endParaRPr>
          </a:p>
          <a:p>
            <a:r>
              <a:rPr kumimoji="1" lang="en-US" altLang="zh-TW" sz="2000" dirty="0" smtClean="0">
                <a:ea typeface="新細明體" pitchFamily="18" charset="-120"/>
              </a:rPr>
              <a:t>• </a:t>
            </a:r>
            <a:r>
              <a:rPr kumimoji="1" lang="zh-TW" altLang="en-US" sz="2000" dirty="0" smtClean="0">
                <a:ea typeface="新細明體" pitchFamily="18" charset="-120"/>
              </a:rPr>
              <a:t>撤銷「指定本地研究機構」資格</a:t>
            </a:r>
            <a:endParaRPr kumimoji="1" lang="en-US" altLang="zh-TW" sz="2000" dirty="0" smtClean="0">
              <a:ea typeface="新細明體" pitchFamily="18" charset="-120"/>
            </a:endParaRPr>
          </a:p>
          <a:p>
            <a:endParaRPr kumimoji="1" lang="en-US" altLang="zh-TW" sz="2000" dirty="0">
              <a:ea typeface="新細明體" pitchFamily="18" charset="-120"/>
            </a:endParaRPr>
          </a:p>
          <a:p>
            <a:pPr marL="180975" lvl="1" indent="-180975">
              <a:spcBef>
                <a:spcPct val="20000"/>
              </a:spcBef>
              <a:buSzPct val="80000"/>
              <a:defRPr/>
            </a:pPr>
            <a:r>
              <a:rPr kumimoji="1" lang="en-US" altLang="zh-TW" sz="2000" dirty="0">
                <a:ea typeface="新細明體" pitchFamily="18" charset="-120"/>
              </a:rPr>
              <a:t>• </a:t>
            </a:r>
            <a:r>
              <a:rPr kumimoji="1" lang="zh-TW" altLang="en-US" sz="2000" dirty="0" smtClean="0">
                <a:ea typeface="新細明體" pitchFamily="18" charset="-120"/>
              </a:rPr>
              <a:t>監察</a:t>
            </a:r>
            <a:r>
              <a:rPr kumimoji="1" lang="zh-TW" altLang="en-US" sz="2000" dirty="0">
                <a:ea typeface="新細明體" pitchFamily="18" charset="-120"/>
              </a:rPr>
              <a:t>及</a:t>
            </a:r>
            <a:r>
              <a:rPr kumimoji="1" lang="zh-TW" altLang="en-US" sz="2000" dirty="0" smtClean="0">
                <a:ea typeface="新細明體" pitchFamily="18" charset="-120"/>
              </a:rPr>
              <a:t>完善機制</a:t>
            </a:r>
            <a:endParaRPr kumimoji="1" lang="en-US" altLang="zh-TW" sz="2000" strike="sngStrike" dirty="0">
              <a:solidFill>
                <a:srgbClr val="FF0000"/>
              </a:solidFill>
              <a:ea typeface="新細明體" pitchFamily="18" charset="-120"/>
            </a:endParaRPr>
          </a:p>
          <a:p>
            <a:pPr marL="180975" indent="-180975"/>
            <a:r>
              <a:rPr kumimoji="1" lang="zh-TW" altLang="en-US" dirty="0" smtClean="0">
                <a:ea typeface="新細明體" pitchFamily="18" charset="-120"/>
              </a:rPr>
              <a:t> </a:t>
            </a:r>
            <a:endParaRPr kumimoji="1" lang="zh-TW" altLang="en-US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7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26469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評審準則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 smtClean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600" b="1" dirty="0" smtClean="0">
                <a:latin typeface="+mn-lt"/>
                <a:ea typeface="+mn-ea"/>
              </a:rPr>
              <a:t>宗旨</a:t>
            </a:r>
            <a:endParaRPr lang="en-US" altLang="zh-TW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600" dirty="0" smtClean="0">
                <a:latin typeface="+mn-lt"/>
                <a:ea typeface="+mn-ea"/>
              </a:rPr>
              <a:t>評估</a:t>
            </a:r>
            <a:r>
              <a:rPr lang="zh-TW" altLang="en-US" sz="1600" dirty="0">
                <a:latin typeface="+mn-lt"/>
                <a:ea typeface="+mn-ea"/>
              </a:rPr>
              <a:t>申請</a:t>
            </a:r>
            <a:r>
              <a:rPr lang="zh-TW" altLang="zh-TW" sz="1600" dirty="0">
                <a:latin typeface="+mn-lt"/>
                <a:ea typeface="+mn-ea"/>
              </a:rPr>
              <a:t>機構</a:t>
            </a:r>
            <a:r>
              <a:rPr lang="zh-TW" altLang="en-US" sz="1600" dirty="0">
                <a:latin typeface="+mn-lt"/>
                <a:ea typeface="+mn-ea"/>
              </a:rPr>
              <a:t>是否</a:t>
            </a:r>
            <a:r>
              <a:rPr lang="zh-HK" altLang="zh-TW" sz="1600" dirty="0">
                <a:latin typeface="+mn-lt"/>
                <a:ea typeface="+mn-ea"/>
              </a:rPr>
              <a:t>具</a:t>
            </a:r>
            <a:r>
              <a:rPr lang="zh-TW" altLang="zh-TW" sz="1600" dirty="0">
                <a:latin typeface="+mn-lt"/>
                <a:ea typeface="+mn-ea"/>
              </a:rPr>
              <a:t>備</a:t>
            </a:r>
            <a:r>
              <a:rPr lang="zh-TW" altLang="en-US" sz="1600" dirty="0">
                <a:latin typeface="+mn-lt"/>
                <a:ea typeface="+mn-ea"/>
              </a:rPr>
              <a:t>在香港進行合資格研發活動所需的</a:t>
            </a:r>
            <a:r>
              <a:rPr lang="zh-HK" altLang="zh-TW" sz="1600" dirty="0">
                <a:latin typeface="+mn-lt"/>
                <a:ea typeface="+mn-ea"/>
              </a:rPr>
              <a:t>能力</a:t>
            </a:r>
            <a:r>
              <a:rPr lang="zh-HK" altLang="zh-TW" sz="1600" dirty="0" smtClean="0">
                <a:latin typeface="+mn-lt"/>
                <a:ea typeface="+mn-ea"/>
              </a:rPr>
              <a:t>、</a:t>
            </a:r>
            <a:r>
              <a:rPr lang="zh-HK" altLang="en-US" sz="1600" dirty="0" smtClean="0">
                <a:latin typeface="+mn-lt"/>
                <a:ea typeface="+mn-ea"/>
              </a:rPr>
              <a:t>專業知識</a:t>
            </a:r>
            <a:r>
              <a:rPr lang="zh-TW" altLang="en-US" sz="1600" dirty="0" smtClean="0">
                <a:latin typeface="+mn-lt"/>
                <a:ea typeface="+mn-ea"/>
              </a:rPr>
              <a:t>及資源</a:t>
            </a:r>
            <a:endParaRPr lang="en-US" altLang="zh-TW" sz="1600" dirty="0" smtClean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16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600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600" b="1" dirty="0" smtClean="0">
                <a:latin typeface="+mn-lt"/>
                <a:ea typeface="+mn-ea"/>
              </a:rPr>
              <a:t>指定</a:t>
            </a:r>
            <a:r>
              <a:rPr lang="zh-TW" altLang="en-US" sz="1600" b="1" dirty="0">
                <a:latin typeface="+mn-lt"/>
                <a:ea typeface="+mn-ea"/>
              </a:rPr>
              <a:t>的科學及科技領域</a:t>
            </a:r>
            <a:endParaRPr lang="en-US" altLang="zh-TW" sz="1600" b="1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600" dirty="0">
                <a:latin typeface="+mn-lt"/>
                <a:ea typeface="+mn-ea"/>
              </a:rPr>
              <a:t>申請</a:t>
            </a:r>
            <a:r>
              <a:rPr lang="zh-TW" altLang="zh-TW" sz="1600" dirty="0">
                <a:latin typeface="+mn-lt"/>
                <a:ea typeface="+mn-ea"/>
              </a:rPr>
              <a:t>機構</a:t>
            </a:r>
            <a:r>
              <a:rPr lang="zh-TW" altLang="en-US" sz="1600" dirty="0">
                <a:latin typeface="+mn-lt"/>
                <a:ea typeface="+mn-ea"/>
              </a:rPr>
              <a:t>須</a:t>
            </a:r>
            <a:r>
              <a:rPr lang="zh-TW" altLang="en-US" sz="1600" dirty="0" smtClean="0">
                <a:latin typeface="+mn-lt"/>
                <a:ea typeface="+mn-ea"/>
              </a:rPr>
              <a:t>表明科學</a:t>
            </a:r>
            <a:r>
              <a:rPr lang="zh-TW" altLang="en-US" sz="1600" dirty="0">
                <a:latin typeface="+mn-lt"/>
                <a:ea typeface="+mn-ea"/>
              </a:rPr>
              <a:t>及科技領域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en-US" altLang="zh-TW" sz="1600" dirty="0">
                <a:latin typeface="+mn-lt"/>
                <a:ea typeface="+mn-ea"/>
              </a:rPr>
              <a:t>4</a:t>
            </a:r>
            <a:r>
              <a:rPr lang="zh-TW" altLang="en-US" sz="1600" dirty="0">
                <a:latin typeface="+mn-lt"/>
                <a:ea typeface="+mn-ea"/>
              </a:rPr>
              <a:t>項</a:t>
            </a:r>
            <a:r>
              <a:rPr lang="zh-TW" altLang="en-US" sz="1600" dirty="0" smtClean="0">
                <a:latin typeface="+mn-lt"/>
                <a:ea typeface="+mn-ea"/>
              </a:rPr>
              <a:t>主要分支</a:t>
            </a:r>
            <a:r>
              <a:rPr lang="en-US" altLang="zh-TW" sz="1600" dirty="0" smtClean="0">
                <a:latin typeface="+mn-lt"/>
                <a:ea typeface="+mn-ea"/>
              </a:rPr>
              <a:t>(</a:t>
            </a:r>
            <a:r>
              <a:rPr lang="zh-TW" altLang="en-US" sz="1600" dirty="0">
                <a:latin typeface="+mn-lt"/>
                <a:ea typeface="+mn-ea"/>
              </a:rPr>
              <a:t>即</a:t>
            </a:r>
            <a:r>
              <a:rPr lang="zh-TW" altLang="zh-TW" sz="1600" dirty="0">
                <a:latin typeface="+mn-lt"/>
                <a:ea typeface="+mn-ea"/>
              </a:rPr>
              <a:t>自然科學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zh-TW" sz="1600" dirty="0">
                <a:latin typeface="+mn-lt"/>
                <a:ea typeface="+mn-ea"/>
              </a:rPr>
              <a:t>工程及科技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zh-TW" sz="1600" dirty="0">
                <a:latin typeface="+mn-lt"/>
                <a:ea typeface="+mn-ea"/>
              </a:rPr>
              <a:t>醫療及衞生科學</a:t>
            </a:r>
            <a:r>
              <a:rPr lang="zh-HK" altLang="zh-TW" sz="1600" dirty="0">
                <a:latin typeface="+mn-lt"/>
                <a:ea typeface="+mn-ea"/>
              </a:rPr>
              <a:t>、</a:t>
            </a:r>
            <a:r>
              <a:rPr lang="zh-TW" altLang="en-US" sz="1600" dirty="0">
                <a:latin typeface="+mn-lt"/>
                <a:ea typeface="+mn-ea"/>
              </a:rPr>
              <a:t>及</a:t>
            </a:r>
            <a:r>
              <a:rPr lang="zh-TW" altLang="zh-TW" sz="1600" dirty="0">
                <a:latin typeface="+mn-lt"/>
                <a:ea typeface="+mn-ea"/>
              </a:rPr>
              <a:t>農業科學</a:t>
            </a:r>
            <a:r>
              <a:rPr lang="en-US" altLang="zh-TW" sz="1600" dirty="0" smtClean="0">
                <a:latin typeface="+mn-lt"/>
                <a:ea typeface="+mn-ea"/>
              </a:rPr>
              <a:t>)</a:t>
            </a:r>
            <a:r>
              <a:rPr lang="zh-TW" altLang="en-US" sz="1600" dirty="0" smtClean="0">
                <a:latin typeface="+mn-lt"/>
                <a:ea typeface="+mn-ea"/>
              </a:rPr>
              <a:t> ，</a:t>
            </a:r>
            <a:r>
              <a:rPr lang="zh-TW" altLang="en-US" sz="1600" dirty="0">
                <a:latin typeface="+mn-lt"/>
                <a:ea typeface="+mn-ea"/>
              </a:rPr>
              <a:t>分支內</a:t>
            </a:r>
            <a:r>
              <a:rPr lang="zh-TW" altLang="en-US" sz="1600" dirty="0" smtClean="0">
                <a:latin typeface="+mn-lt"/>
                <a:ea typeface="+mn-ea"/>
              </a:rPr>
              <a:t>的領域</a:t>
            </a:r>
            <a:r>
              <a:rPr lang="zh-TW" altLang="en-US" sz="1600" dirty="0">
                <a:latin typeface="+mn-lt"/>
                <a:ea typeface="+mn-ea"/>
              </a:rPr>
              <a:t>詳情列於申請表格</a:t>
            </a:r>
            <a:endParaRPr lang="en-US" altLang="zh-TW" sz="16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endParaRPr lang="en-US" altLang="zh-TW" sz="20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 smtClean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100" dirty="0" smtClean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896573"/>
              </p:ext>
            </p:extLst>
          </p:nvPr>
        </p:nvGraphicFramePr>
        <p:xfrm>
          <a:off x="980728" y="3795886"/>
          <a:ext cx="792088" cy="668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文件" showAsIcon="1" r:id="rId3" imgW="914400" imgH="771480" progId="Word.Document.12">
                  <p:embed/>
                </p:oleObj>
              </mc:Choice>
              <mc:Fallback>
                <p:oleObj name="文件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0728" y="3795886"/>
                        <a:ext cx="792088" cy="668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61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1412776" y="1563638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zh-TW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評審準則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hangingPunct="0"/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TW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研究</a:t>
            </a:r>
            <a:r>
              <a:rPr lang="zh-HK" altLang="zh-TW" sz="2400" b="1" dirty="0" smtClean="0">
                <a:ln w="9525">
                  <a:solidFill>
                    <a:schemeClr val="bg1"/>
                  </a:solidFill>
                  <a:prstDash val="solid"/>
                </a:ln>
              </a:rPr>
              <a:t>人員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TW" altLang="en-US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機構的研發</a:t>
            </a: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經驗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設</a:t>
            </a:r>
            <a:r>
              <a:rPr lang="zh-TW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施／</a:t>
            </a: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設備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  <a:p>
            <a:pPr marL="1344613" indent="-457200" hangingPunct="0">
              <a:buAutoNum type="alphaUcPeriod"/>
            </a:pPr>
            <a:r>
              <a:rPr lang="zh-HK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管治</a:t>
            </a:r>
            <a:r>
              <a:rPr lang="zh-TW" altLang="zh-TW" sz="2400" b="1" dirty="0">
                <a:ln w="9525">
                  <a:solidFill>
                    <a:schemeClr val="bg1"/>
                  </a:solidFill>
                  <a:prstDash val="solid"/>
                </a:ln>
              </a:rPr>
              <a:t>／管理架構</a:t>
            </a:r>
            <a:endParaRPr lang="en-US" altLang="zh-TW" sz="2400" b="1" dirty="0">
              <a:ln w="9525">
                <a:solidFill>
                  <a:schemeClr val="bg1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170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4"/>
            <a:ext cx="6120680" cy="430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A. </a:t>
            </a:r>
            <a:r>
              <a:rPr lang="zh-TW" altLang="en-US" sz="2000" b="1" dirty="0" smtClean="0">
                <a:latin typeface="+mj-lt"/>
              </a:rPr>
              <a:t>研究</a:t>
            </a:r>
            <a:r>
              <a:rPr lang="zh-HK" altLang="zh-TW" sz="2000" b="1" dirty="0" smtClean="0">
                <a:latin typeface="+mj-lt"/>
              </a:rPr>
              <a:t>人員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762" b="1" i="1" dirty="0">
              <a:solidFill>
                <a:srgbClr val="FF0000"/>
              </a:solidFill>
              <a:latin typeface="Candara" pitchFamily="34" charset="0"/>
              <a:ea typeface="標楷體" pitchFamily="65" charset="-120"/>
            </a:endParaRPr>
          </a:p>
          <a:p>
            <a:pPr marL="285750" lvl="1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 smtClean="0">
                <a:latin typeface="+mn-lt"/>
              </a:rPr>
              <a:t>最少</a:t>
            </a:r>
            <a:r>
              <a:rPr lang="en-US" altLang="zh-TW" sz="2000" u="sng" dirty="0" smtClean="0">
                <a:latin typeface="+mn-lt"/>
              </a:rPr>
              <a:t>1</a:t>
            </a:r>
            <a:r>
              <a:rPr lang="zh-TW" altLang="en-US" sz="2000" u="sng" dirty="0" smtClean="0">
                <a:latin typeface="+mn-lt"/>
              </a:rPr>
              <a:t>位</a:t>
            </a:r>
            <a:r>
              <a:rPr lang="zh-HK" altLang="zh-TW" sz="2000" dirty="0" smtClean="0">
                <a:latin typeface="+mn-lt"/>
              </a:rPr>
              <a:t>研</a:t>
            </a:r>
            <a:r>
              <a:rPr lang="zh-TW" altLang="zh-TW" sz="2000" dirty="0" smtClean="0">
                <a:latin typeface="+mn-lt"/>
              </a:rPr>
              <a:t>究</a:t>
            </a:r>
            <a:r>
              <a:rPr lang="zh-HK" altLang="zh-TW" sz="2000" dirty="0" smtClean="0">
                <a:latin typeface="+mn-lt"/>
              </a:rPr>
              <a:t>團隊領</a:t>
            </a:r>
            <a:r>
              <a:rPr lang="zh-TW" altLang="zh-TW" sz="2000" dirty="0" smtClean="0">
                <a:latin typeface="+mn-lt"/>
              </a:rPr>
              <a:t>導</a:t>
            </a:r>
            <a:r>
              <a:rPr lang="zh-HK" altLang="zh-TW" sz="2000" dirty="0" smtClean="0">
                <a:latin typeface="+mn-lt"/>
              </a:rPr>
              <a:t>人員</a:t>
            </a:r>
            <a:r>
              <a:rPr lang="zh-TW" altLang="en-US" sz="2000" dirty="0" smtClean="0">
                <a:latin typeface="+mn-lt"/>
              </a:rPr>
              <a:t>及</a:t>
            </a:r>
            <a:r>
              <a:rPr lang="en-US" altLang="zh-TW" sz="2000" u="sng" dirty="0" smtClean="0">
                <a:latin typeface="+mn-lt"/>
              </a:rPr>
              <a:t>4</a:t>
            </a:r>
            <a:r>
              <a:rPr lang="zh-TW" altLang="en-US" sz="2000" u="sng" dirty="0" smtClean="0">
                <a:latin typeface="+mn-lt"/>
              </a:rPr>
              <a:t>位</a:t>
            </a:r>
            <a:r>
              <a:rPr lang="zh-HK" altLang="zh-TW" sz="2000" dirty="0" smtClean="0">
                <a:latin typeface="+mn-lt"/>
              </a:rPr>
              <a:t>研究員</a:t>
            </a:r>
            <a:r>
              <a:rPr lang="en-US" altLang="zh-TW" sz="2000" dirty="0">
                <a:latin typeface="+mn-lt"/>
              </a:rPr>
              <a:t/>
            </a: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>
                <a:latin typeface="+mn-lt"/>
              </a:rPr>
              <a:t>研</a:t>
            </a:r>
            <a:r>
              <a:rPr lang="zh-TW" altLang="zh-TW" sz="2000" dirty="0">
                <a:latin typeface="+mn-lt"/>
              </a:rPr>
              <a:t>究</a:t>
            </a:r>
            <a:r>
              <a:rPr lang="zh-TW" altLang="en-US" sz="2000" dirty="0">
                <a:latin typeface="+mn-lt"/>
              </a:rPr>
              <a:t>人員具適當學歷、專業資格、知識及經驗，在擬申請指定的科學及科技領域承辦研發活動</a:t>
            </a:r>
            <a:endParaRPr lang="en-US" altLang="zh-TW" sz="20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 smtClean="0">
                <a:latin typeface="+mn-lt"/>
              </a:rPr>
              <a:t>研究</a:t>
            </a:r>
            <a:r>
              <a:rPr lang="zh-TW" altLang="en-US" sz="2000" dirty="0">
                <a:latin typeface="+mn-lt"/>
              </a:rPr>
              <a:t>團隊的</a:t>
            </a:r>
            <a:r>
              <a:rPr lang="zh-TW" altLang="en-US" sz="2000" dirty="0" smtClean="0">
                <a:latin typeface="+mn-lt"/>
              </a:rPr>
              <a:t>人員架構</a:t>
            </a:r>
            <a:r>
              <a:rPr lang="zh-TW" altLang="en-US" sz="2000" dirty="0">
                <a:latin typeface="+mn-lt"/>
              </a:rPr>
              <a:t>及能力須與所提供的研發服務</a:t>
            </a:r>
            <a:r>
              <a:rPr lang="zh-TW" altLang="en-US" sz="2000" dirty="0" smtClean="0">
                <a:latin typeface="+mn-lt"/>
              </a:rPr>
              <a:t>相符</a:t>
            </a:r>
            <a:endParaRPr lang="en-US" altLang="zh-TW" sz="20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r>
              <a:rPr lang="zh-TW" altLang="en-US" sz="2000" dirty="0" smtClean="0">
                <a:latin typeface="+mn-lt"/>
              </a:rPr>
              <a:t>須</a:t>
            </a:r>
            <a:r>
              <a:rPr lang="zh-TW" altLang="en-US" sz="2000" dirty="0">
                <a:latin typeface="+mn-lt"/>
              </a:rPr>
              <a:t>在申請表中提供研究團隊的詳細資料，包括組織架構、僱員人數、職銜、職責及學術／專業</a:t>
            </a:r>
            <a:r>
              <a:rPr lang="zh-TW" altLang="en-US" sz="2000" dirty="0" smtClean="0">
                <a:latin typeface="+mn-lt"/>
              </a:rPr>
              <a:t>資歷</a:t>
            </a: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22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52645"/>
            <a:ext cx="6372651" cy="77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>
                <a:latin typeface="+mj-lt"/>
              </a:rPr>
              <a:t>A</a:t>
            </a:r>
            <a:r>
              <a:rPr lang="en-US" altLang="zh-TW" sz="2000" b="1" dirty="0" smtClean="0">
                <a:latin typeface="+mj-lt"/>
              </a:rPr>
              <a:t>. </a:t>
            </a:r>
            <a:r>
              <a:rPr lang="zh-TW" altLang="en-US" sz="2000" b="1" dirty="0" smtClean="0">
                <a:latin typeface="+mj-lt"/>
              </a:rPr>
              <a:t>研究</a:t>
            </a:r>
            <a:r>
              <a:rPr lang="zh-HK" altLang="zh-TW" sz="2000" b="1" dirty="0" smtClean="0">
                <a:latin typeface="+mj-lt"/>
              </a:rPr>
              <a:t>人員</a:t>
            </a:r>
            <a:r>
              <a:rPr lang="en-US" altLang="zh-HK" sz="2000" b="1" dirty="0" smtClean="0">
                <a:latin typeface="+mj-lt"/>
              </a:rPr>
              <a:t> </a:t>
            </a:r>
            <a:r>
              <a:rPr lang="en-US" altLang="zh-TW" sz="2000" b="1" dirty="0" smtClean="0"/>
              <a:t>(</a:t>
            </a:r>
            <a:r>
              <a:rPr lang="zh-TW" altLang="en-US" sz="2000" b="1" dirty="0"/>
              <a:t>續</a:t>
            </a:r>
            <a:r>
              <a:rPr lang="en-US" altLang="zh-TW" sz="2000" b="1" dirty="0"/>
              <a:t>)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strike="sngStrike" dirty="0" smtClean="0">
              <a:solidFill>
                <a:srgbClr val="FF0000"/>
              </a:solidFill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600" dirty="0" smtClean="0">
                <a:latin typeface="+mn-lt"/>
              </a:rPr>
              <a:t>最少</a:t>
            </a:r>
            <a:r>
              <a:rPr lang="en-US" altLang="zh-TW" sz="1600" u="sng" dirty="0" smtClean="0">
                <a:latin typeface="+mn-lt"/>
              </a:rPr>
              <a:t>1</a:t>
            </a:r>
            <a:r>
              <a:rPr lang="zh-TW" altLang="en-US" sz="1600" u="sng" dirty="0">
                <a:latin typeface="+mn-lt"/>
              </a:rPr>
              <a:t>位</a:t>
            </a:r>
            <a:r>
              <a:rPr lang="zh-HK" altLang="zh-TW" sz="1600" dirty="0" smtClean="0">
                <a:latin typeface="+mn-lt"/>
              </a:rPr>
              <a:t>研</a:t>
            </a:r>
            <a:r>
              <a:rPr lang="zh-TW" altLang="zh-TW" sz="1600" dirty="0">
                <a:latin typeface="+mn-lt"/>
              </a:rPr>
              <a:t>究</a:t>
            </a:r>
            <a:r>
              <a:rPr lang="zh-HK" altLang="zh-TW" sz="1600" dirty="0">
                <a:latin typeface="+mn-lt"/>
              </a:rPr>
              <a:t>團隊領</a:t>
            </a:r>
            <a:r>
              <a:rPr lang="zh-TW" altLang="zh-TW" sz="1600" dirty="0">
                <a:latin typeface="+mn-lt"/>
              </a:rPr>
              <a:t>導</a:t>
            </a:r>
            <a:r>
              <a:rPr lang="zh-HK" altLang="zh-TW" sz="1600" dirty="0">
                <a:latin typeface="+mn-lt"/>
              </a:rPr>
              <a:t>人員</a:t>
            </a:r>
            <a:r>
              <a:rPr lang="zh-TW" altLang="en-US" sz="1600" dirty="0" smtClean="0">
                <a:latin typeface="+mn-lt"/>
              </a:rPr>
              <a:t>及</a:t>
            </a:r>
            <a:r>
              <a:rPr lang="en-US" altLang="zh-TW" sz="1600" u="sng" dirty="0" smtClean="0">
                <a:latin typeface="+mn-lt"/>
              </a:rPr>
              <a:t>4</a:t>
            </a:r>
            <a:r>
              <a:rPr lang="zh-TW" altLang="en-US" sz="1600" u="sng" dirty="0" smtClean="0">
                <a:latin typeface="+mn-lt"/>
              </a:rPr>
              <a:t>位</a:t>
            </a:r>
            <a:r>
              <a:rPr lang="zh-HK" altLang="zh-TW" sz="1600" dirty="0" smtClean="0">
                <a:latin typeface="+mn-lt"/>
              </a:rPr>
              <a:t>研究員</a:t>
            </a:r>
            <a:endParaRPr lang="en-US" altLang="zh-TW" sz="1600" dirty="0">
              <a:latin typeface="+mn-lt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strike="sngStrike" dirty="0">
              <a:solidFill>
                <a:srgbClr val="FF0000"/>
              </a:solidFill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strike="sngStrike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34936"/>
              </p:ext>
            </p:extLst>
          </p:nvPr>
        </p:nvGraphicFramePr>
        <p:xfrm>
          <a:off x="332656" y="1371911"/>
          <a:ext cx="6182444" cy="342925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022358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3160086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379303">
                <a:tc>
                  <a:txBody>
                    <a:bodyPr/>
                    <a:lstStyle/>
                    <a:p>
                      <a:pPr algn="ctr"/>
                      <a:r>
                        <a:rPr lang="zh-HK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研</a:t>
                      </a:r>
                      <a:r>
                        <a:rPr lang="zh-TW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團隊領</a:t>
                      </a:r>
                      <a:r>
                        <a:rPr lang="zh-TW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導</a:t>
                      </a:r>
                      <a:r>
                        <a:rPr lang="zh-HK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人員</a:t>
                      </a:r>
                      <a:endParaRPr lang="zh-TW" altLang="en-US" sz="16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zh-TW" sz="1600" b="1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研究員</a:t>
                      </a:r>
                      <a:endParaRPr lang="zh-TW" altLang="en-US" sz="1600" b="1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98019"/>
                  </a:ext>
                </a:extLst>
              </a:tr>
              <a:tr h="433490">
                <a:tc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全職駐港</a:t>
                      </a:r>
                      <a:r>
                        <a:rPr lang="zh-TW" altLang="en-US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僱員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全職駐港</a:t>
                      </a:r>
                      <a:r>
                        <a:rPr lang="zh-TW" altLang="en-US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僱員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1900976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持有本港大學所頒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授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的科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學／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技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方面的碩士學位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或更高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學歷</a:t>
                      </a:r>
                      <a:r>
                        <a:rPr lang="en-US" altLang="zh-HK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HK" altLang="zh-TW" sz="160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endParaRPr lang="en-US" altLang="zh-HK" sz="1600" u="sng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具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備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同等資歷</a:t>
                      </a:r>
                      <a:endParaRPr lang="en-US" altLang="zh-HK" sz="1600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在至少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項屬相關科學及科技領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域已完成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的研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項目中擔任首席研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員</a:t>
                      </a:r>
                      <a:endParaRPr lang="zh-TW" altLang="en-US" sz="1600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持有本港大學所頒授的科學／科技方面的學士學位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或更高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學歷，又或具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備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同等資歷</a:t>
                      </a:r>
                      <a:r>
                        <a:rPr lang="en-US" altLang="zh-HK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600" b="1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</a:t>
                      </a:r>
                      <a:r>
                        <a:rPr lang="en-US" altLang="zh-TW" sz="1600" b="1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具備至少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年科學及科技研究經驗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574302">
                <a:tc gridSpan="2">
                  <a:txBody>
                    <a:bodyPr/>
                    <a:lstStyle/>
                    <a:p>
                      <a:pPr marL="285750" marR="0" indent="-2857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往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績詳情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包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括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經同行評審的國際期刊中發表的研</a:t>
                      </a:r>
                      <a:r>
                        <a:rPr lang="zh-TW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究</a:t>
                      </a:r>
                      <a:r>
                        <a:rPr lang="zh-HK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成果</a:t>
                      </a:r>
                      <a:r>
                        <a:rPr lang="zh-TW" altLang="en-US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等</a:t>
                      </a:r>
                      <a:r>
                        <a:rPr lang="en-US" altLang="zh-TW" sz="16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6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0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633670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B. </a:t>
            </a:r>
            <a:r>
              <a:rPr lang="zh-TW" altLang="zh-TW" sz="2000" b="1" dirty="0" smtClean="0">
                <a:latin typeface="+mj-lt"/>
              </a:rPr>
              <a:t>機構</a:t>
            </a:r>
            <a:r>
              <a:rPr lang="zh-TW" altLang="en-US" sz="2000" b="1" dirty="0">
                <a:latin typeface="+mj-lt"/>
              </a:rPr>
              <a:t>的研發</a:t>
            </a:r>
            <a:r>
              <a:rPr lang="zh-HK" altLang="zh-TW" sz="2000" b="1" dirty="0">
                <a:latin typeface="+mj-lt"/>
              </a:rPr>
              <a:t>經驗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600" dirty="0" smtClean="0">
                <a:latin typeface="+mn-lt"/>
              </a:rPr>
              <a:t>就</a:t>
            </a:r>
            <a:r>
              <a:rPr lang="zh-HK" altLang="zh-TW" sz="1600" dirty="0" smtClean="0">
                <a:latin typeface="+mn-lt"/>
              </a:rPr>
              <a:t>承辦</a:t>
            </a:r>
            <a:r>
              <a:rPr lang="zh-HK" altLang="zh-TW" sz="1600" dirty="0">
                <a:latin typeface="+mn-lt"/>
              </a:rPr>
              <a:t>研發活</a:t>
            </a:r>
            <a:r>
              <a:rPr lang="zh-TW" altLang="zh-TW" sz="1600" dirty="0" smtClean="0">
                <a:latin typeface="+mn-lt"/>
              </a:rPr>
              <a:t>動</a:t>
            </a:r>
            <a:r>
              <a:rPr lang="zh-TW" altLang="en-US" sz="1600" dirty="0">
                <a:latin typeface="+mn-lt"/>
              </a:rPr>
              <a:t>提供</a:t>
            </a:r>
            <a:r>
              <a:rPr lang="zh-HK" altLang="zh-TW" sz="1600" dirty="0">
                <a:latin typeface="+mn-lt"/>
              </a:rPr>
              <a:t>至少</a:t>
            </a:r>
            <a:r>
              <a:rPr lang="zh-HK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最近</a:t>
            </a:r>
            <a:r>
              <a:rPr lang="en-US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zh-HK" altLang="zh-TW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年往</a:t>
            </a:r>
            <a:r>
              <a:rPr lang="zh-HK" altLang="zh-TW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績</a:t>
            </a:r>
            <a:r>
              <a:rPr lang="zh-TW" altLang="en-US" sz="1600" dirty="0" smtClean="0">
                <a:latin typeface="+mn-lt"/>
              </a:rPr>
              <a:t>：</a:t>
            </a:r>
            <a:endParaRPr lang="en-US" altLang="zh-TW" sz="1600" dirty="0" smtClean="0"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zh-HK" altLang="zh-TW" sz="1600" dirty="0" smtClean="0">
                <a:latin typeface="+mn-lt"/>
              </a:rPr>
              <a:t>開發</a:t>
            </a:r>
            <a:r>
              <a:rPr lang="zh-HK" altLang="zh-TW" sz="1600" dirty="0">
                <a:latin typeface="+mn-lt"/>
              </a:rPr>
              <a:t>的新程</a:t>
            </a:r>
            <a:r>
              <a:rPr lang="zh-TW" altLang="zh-TW" sz="1600" dirty="0">
                <a:latin typeface="+mn-lt"/>
              </a:rPr>
              <a:t>序／</a:t>
            </a:r>
            <a:r>
              <a:rPr lang="zh-HK" altLang="zh-TW" sz="1600" dirty="0">
                <a:latin typeface="+mn-lt"/>
              </a:rPr>
              <a:t>產品</a:t>
            </a:r>
            <a:r>
              <a:rPr lang="zh-TW" altLang="zh-TW" sz="1600" dirty="0">
                <a:latin typeface="+mn-lt"/>
              </a:rPr>
              <a:t>／</a:t>
            </a:r>
            <a:r>
              <a:rPr lang="zh-HK" altLang="zh-TW" sz="1600" dirty="0">
                <a:latin typeface="+mn-lt"/>
              </a:rPr>
              <a:t>技</a:t>
            </a:r>
            <a:r>
              <a:rPr lang="zh-TW" altLang="zh-TW" sz="1600" dirty="0">
                <a:latin typeface="+mn-lt"/>
              </a:rPr>
              <a:t>術</a:t>
            </a:r>
            <a:r>
              <a:rPr lang="zh-HK" altLang="zh-TW" sz="1600" dirty="0" smtClean="0">
                <a:latin typeface="+mn-lt"/>
              </a:rPr>
              <a:t>、發表</a:t>
            </a:r>
            <a:r>
              <a:rPr lang="zh-HK" altLang="zh-TW" sz="1600" dirty="0">
                <a:latin typeface="+mn-lt"/>
              </a:rPr>
              <a:t>的研</a:t>
            </a:r>
            <a:r>
              <a:rPr lang="zh-TW" altLang="zh-TW" sz="1600" dirty="0">
                <a:latin typeface="+mn-lt"/>
              </a:rPr>
              <a:t>究</a:t>
            </a:r>
            <a:r>
              <a:rPr lang="zh-HK" altLang="zh-TW" sz="1600" dirty="0">
                <a:latin typeface="+mn-lt"/>
              </a:rPr>
              <a:t>成果</a:t>
            </a:r>
            <a:r>
              <a:rPr lang="zh-TW" altLang="zh-TW" sz="1600" dirty="0">
                <a:latin typeface="+mn-lt"/>
              </a:rPr>
              <a:t>、</a:t>
            </a:r>
            <a:r>
              <a:rPr lang="zh-HK" altLang="zh-TW" sz="1600" dirty="0" smtClean="0">
                <a:latin typeface="+mn-lt"/>
              </a:rPr>
              <a:t>由</a:t>
            </a:r>
            <a:r>
              <a:rPr lang="zh-HK" altLang="zh-TW" sz="1600" dirty="0">
                <a:latin typeface="+mn-lt"/>
              </a:rPr>
              <a:t>行業組</a:t>
            </a:r>
            <a:r>
              <a:rPr lang="zh-TW" altLang="zh-TW" sz="1600" dirty="0" smtClean="0">
                <a:latin typeface="+mn-lt"/>
              </a:rPr>
              <a:t>織</a:t>
            </a:r>
            <a:r>
              <a:rPr lang="zh-HK" altLang="zh-TW" sz="1600" dirty="0" smtClean="0">
                <a:latin typeface="+mn-lt"/>
              </a:rPr>
              <a:t>或</a:t>
            </a:r>
            <a:r>
              <a:rPr lang="zh-HK" altLang="zh-TW" sz="1600" dirty="0">
                <a:latin typeface="+mn-lt"/>
              </a:rPr>
              <a:t>知名科學及科技協會所頒</a:t>
            </a:r>
            <a:r>
              <a:rPr lang="zh-TW" altLang="zh-TW" sz="1600" dirty="0">
                <a:latin typeface="+mn-lt"/>
              </a:rPr>
              <a:t>發</a:t>
            </a:r>
            <a:r>
              <a:rPr lang="zh-HK" altLang="zh-TW" sz="1600" dirty="0">
                <a:latin typeface="+mn-lt"/>
              </a:rPr>
              <a:t>的認可資</a:t>
            </a:r>
            <a:r>
              <a:rPr lang="zh-TW" altLang="zh-TW" sz="1600" dirty="0" smtClean="0">
                <a:latin typeface="+mn-lt"/>
              </a:rPr>
              <a:t>格</a:t>
            </a:r>
            <a:endParaRPr lang="en-US" altLang="zh-HK" sz="1600" strike="sngStrike" dirty="0" smtClean="0">
              <a:solidFill>
                <a:srgbClr val="FF0000"/>
              </a:solidFill>
              <a:latin typeface="+mn-lt"/>
            </a:endParaRPr>
          </a:p>
          <a:p>
            <a:pPr marL="823913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</a:pPr>
            <a:r>
              <a:rPr lang="zh-HK" altLang="zh-TW" sz="1600" dirty="0" smtClean="0">
                <a:latin typeface="+mn-lt"/>
              </a:rPr>
              <a:t>註</a:t>
            </a:r>
            <a:r>
              <a:rPr lang="zh-TW" altLang="zh-TW" sz="1600" dirty="0">
                <a:latin typeface="+mn-lt"/>
              </a:rPr>
              <a:t>冊</a:t>
            </a:r>
            <a:r>
              <a:rPr lang="zh-HK" altLang="zh-TW" sz="1600" dirty="0">
                <a:latin typeface="+mn-lt"/>
              </a:rPr>
              <a:t>的專利</a:t>
            </a: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600" dirty="0" smtClean="0">
                <a:latin typeface="+mn-lt"/>
              </a:rPr>
              <a:t>自行</a:t>
            </a:r>
            <a:r>
              <a:rPr lang="zh-HK" altLang="zh-TW" sz="1600" dirty="0">
                <a:latin typeface="+mn-lt"/>
              </a:rPr>
              <a:t>進行</a:t>
            </a:r>
            <a:r>
              <a:rPr lang="zh-TW" alt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大部分</a:t>
            </a:r>
            <a:r>
              <a:rPr lang="zh-HK" altLang="zh-TW" sz="1600" dirty="0" smtClean="0">
                <a:latin typeface="+mn-lt"/>
              </a:rPr>
              <a:t>研發活動，</a:t>
            </a:r>
            <a:r>
              <a:rPr lang="zh-TW" altLang="en-US" sz="1600" dirty="0" smtClean="0">
                <a:latin typeface="+mn-lt"/>
              </a:rPr>
              <a:t>而</a:t>
            </a:r>
            <a:r>
              <a:rPr lang="zh-HK" altLang="zh-TW" sz="1600" dirty="0" smtClean="0">
                <a:latin typeface="+mn-lt"/>
              </a:rPr>
              <a:t>分判</a:t>
            </a:r>
            <a:r>
              <a:rPr lang="en-US" altLang="zh-HK" sz="1600" dirty="0" smtClean="0">
                <a:latin typeface="+mn-lt"/>
              </a:rPr>
              <a:t>(</a:t>
            </a:r>
            <a:r>
              <a:rPr lang="en-US" altLang="zh-TW" sz="1600" dirty="0" smtClean="0">
                <a:latin typeface="+mn-lt"/>
              </a:rPr>
              <a:t>&lt; 50%) (</a:t>
            </a:r>
            <a:r>
              <a:rPr lang="zh-HK" altLang="zh-TW" sz="1600" dirty="0" smtClean="0">
                <a:latin typeface="+mn-lt"/>
              </a:rPr>
              <a:t>以</a:t>
            </a:r>
            <a:r>
              <a:rPr lang="zh-HK" altLang="zh-TW" sz="1600" dirty="0">
                <a:latin typeface="+mn-lt"/>
              </a:rPr>
              <a:t>合約價值計算</a:t>
            </a:r>
            <a:r>
              <a:rPr lang="en-US" altLang="zh-TW" sz="1600" dirty="0" smtClean="0">
                <a:latin typeface="+mn-lt"/>
              </a:rPr>
              <a:t>)</a:t>
            </a:r>
            <a:r>
              <a:rPr lang="zh-TW" altLang="en-US" sz="1600" dirty="0" smtClean="0">
                <a:latin typeface="+mn-lt"/>
              </a:rPr>
              <a:t>則</a:t>
            </a:r>
            <a:r>
              <a:rPr lang="zh-TW" altLang="en-US" sz="1600" dirty="0">
                <a:latin typeface="+mn-lt"/>
              </a:rPr>
              <a:t>須符合</a:t>
            </a:r>
            <a:r>
              <a:rPr lang="zh-TW" altLang="en-US" sz="1600" dirty="0" smtClean="0">
                <a:latin typeface="+mn-lt"/>
              </a:rPr>
              <a:t>以下條件</a:t>
            </a:r>
            <a:r>
              <a:rPr lang="en-US" altLang="zh-TW" sz="1600" dirty="0" smtClean="0">
                <a:latin typeface="+mn-lt"/>
              </a:rPr>
              <a:t> – </a:t>
            </a: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 smtClean="0">
                <a:latin typeface="+mn-lt"/>
              </a:rPr>
              <a:t>保留</a:t>
            </a:r>
            <a:r>
              <a:rPr lang="zh-TW" altLang="en-US" sz="1600" dirty="0">
                <a:latin typeface="+mn-lt"/>
              </a:rPr>
              <a:t>對</a:t>
            </a:r>
            <a:r>
              <a:rPr lang="zh-HK" altLang="zh-TW" sz="1600" dirty="0">
                <a:latin typeface="+mn-lt"/>
              </a:rPr>
              <a:t>分判研發</a:t>
            </a:r>
            <a:r>
              <a:rPr lang="zh-HK" altLang="zh-TW" sz="1600" dirty="0" smtClean="0">
                <a:latin typeface="+mn-lt"/>
              </a:rPr>
              <a:t>活動</a:t>
            </a:r>
            <a:r>
              <a:rPr lang="zh-TW" altLang="en-US" sz="1600" dirty="0" smtClean="0">
                <a:latin typeface="+mn-lt"/>
              </a:rPr>
              <a:t>的</a:t>
            </a:r>
            <a:r>
              <a:rPr lang="zh-HK" altLang="zh-TW" sz="1600" dirty="0" smtClean="0">
                <a:latin typeface="+mn-lt"/>
              </a:rPr>
              <a:t>控制權</a:t>
            </a:r>
            <a:endParaRPr lang="en-US" altLang="zh-HK" sz="1600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 smtClean="0">
                <a:latin typeface="+mn-lt"/>
              </a:rPr>
              <a:t>因為</a:t>
            </a:r>
            <a:r>
              <a:rPr lang="zh-HK" altLang="zh-TW" sz="1600" dirty="0">
                <a:latin typeface="+mn-lt"/>
              </a:rPr>
              <a:t>技術因素未能自行進行該</a:t>
            </a:r>
            <a:r>
              <a:rPr lang="zh-HK" altLang="zh-TW" sz="1600" dirty="0" smtClean="0">
                <a:latin typeface="+mn-lt"/>
              </a:rPr>
              <a:t>部</a:t>
            </a:r>
            <a:r>
              <a:rPr lang="zh-TW" altLang="en-US" sz="1600" dirty="0" smtClean="0">
                <a:latin typeface="+mn-lt"/>
              </a:rPr>
              <a:t>分</a:t>
            </a:r>
            <a:r>
              <a:rPr lang="zh-HK" altLang="zh-TW" sz="1600" dirty="0" smtClean="0">
                <a:latin typeface="+mn-lt"/>
              </a:rPr>
              <a:t>的</a:t>
            </a:r>
            <a:r>
              <a:rPr lang="zh-HK" altLang="zh-TW" sz="1600" dirty="0">
                <a:latin typeface="+mn-lt"/>
              </a:rPr>
              <a:t>研發工作</a:t>
            </a:r>
            <a:r>
              <a:rPr lang="zh-TW" altLang="en-US" sz="1600" dirty="0" smtClean="0">
                <a:latin typeface="+mn-lt"/>
              </a:rPr>
              <a:t>而</a:t>
            </a:r>
            <a:r>
              <a:rPr lang="zh-TW" altLang="en-US" sz="1600" dirty="0"/>
              <a:t>須</a:t>
            </a:r>
            <a:r>
              <a:rPr lang="zh-TW" altLang="en-US" sz="1600" dirty="0" smtClean="0">
                <a:latin typeface="+mn-lt"/>
              </a:rPr>
              <a:t>作出</a:t>
            </a:r>
            <a:r>
              <a:rPr lang="zh-HK" altLang="zh-TW" sz="1600" dirty="0">
                <a:latin typeface="+mn-lt"/>
              </a:rPr>
              <a:t>分</a:t>
            </a:r>
            <a:r>
              <a:rPr lang="zh-HK" altLang="zh-TW" sz="1600" dirty="0" smtClean="0">
                <a:latin typeface="+mn-lt"/>
              </a:rPr>
              <a:t>判</a:t>
            </a:r>
            <a:endParaRPr lang="en-US" altLang="zh-HK" sz="1600" dirty="0">
              <a:latin typeface="+mn-lt"/>
            </a:endParaRPr>
          </a:p>
          <a:p>
            <a:pPr marL="82550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HK" altLang="zh-TW" sz="1600" dirty="0" smtClean="0">
                <a:latin typeface="+mn-lt"/>
              </a:rPr>
              <a:t>並非</a:t>
            </a:r>
            <a:r>
              <a:rPr lang="zh-HK" altLang="zh-TW" sz="1600" dirty="0">
                <a:latin typeface="+mn-lt"/>
              </a:rPr>
              <a:t>單純擔當委託人的角色</a:t>
            </a:r>
            <a:endParaRPr lang="en-US" altLang="zh-TW" sz="16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600" dirty="0" smtClean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 smtClean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 smtClean="0">
                <a:latin typeface="+mn-lt"/>
              </a:rPr>
              <a:t>	</a:t>
            </a:r>
            <a:endParaRPr lang="zh-TW" altLang="zh-TW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40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2"/>
            <a:ext cx="5695453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C. </a:t>
            </a:r>
            <a:r>
              <a:rPr lang="zh-HK" altLang="zh-TW" sz="2000" b="1" dirty="0" smtClean="0">
                <a:latin typeface="+mj-lt"/>
              </a:rPr>
              <a:t>設</a:t>
            </a:r>
            <a:r>
              <a:rPr lang="zh-TW" altLang="zh-TW" sz="2000" b="1" dirty="0" smtClean="0">
                <a:latin typeface="+mj-lt"/>
              </a:rPr>
              <a:t>施</a:t>
            </a:r>
            <a:r>
              <a:rPr lang="zh-TW" altLang="zh-TW" sz="2000" b="1" dirty="0">
                <a:latin typeface="+mj-lt"/>
              </a:rPr>
              <a:t>／</a:t>
            </a:r>
            <a:r>
              <a:rPr lang="zh-HK" altLang="zh-TW" sz="2000" b="1" dirty="0">
                <a:latin typeface="+mj-lt"/>
              </a:rPr>
              <a:t>設備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i="1" dirty="0">
              <a:latin typeface="新細明體"/>
              <a:ea typeface="新細明體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 smtClean="0">
                <a:latin typeface="+mn-lt"/>
              </a:rPr>
              <a:t>於</a:t>
            </a:r>
            <a:r>
              <a:rPr lang="zh-TW" altLang="en-US" sz="2000" dirty="0">
                <a:latin typeface="+mn-lt"/>
              </a:rPr>
              <a:t>香港</a:t>
            </a:r>
            <a:r>
              <a:rPr lang="zh-HK" altLang="zh-TW" sz="2000" dirty="0" smtClean="0">
                <a:latin typeface="+mn-lt"/>
              </a:rPr>
              <a:t>設</a:t>
            </a:r>
            <a:r>
              <a:rPr lang="zh-HK" altLang="zh-TW" sz="2000" dirty="0">
                <a:latin typeface="+mn-lt"/>
              </a:rPr>
              <a:t>有</a:t>
            </a:r>
            <a:r>
              <a:rPr lang="zh-TW" altLang="zh-TW" sz="2000" dirty="0">
                <a:latin typeface="+mn-lt"/>
              </a:rPr>
              <a:t>／</a:t>
            </a:r>
            <a:r>
              <a:rPr lang="zh-HK" altLang="zh-TW" sz="2000" dirty="0">
                <a:latin typeface="+mn-lt"/>
              </a:rPr>
              <a:t>可使用所需的研發</a:t>
            </a:r>
            <a:r>
              <a:rPr lang="zh-HK" altLang="zh-TW" sz="2000" dirty="0" smtClean="0">
                <a:latin typeface="+mn-lt"/>
              </a:rPr>
              <a:t>設施</a:t>
            </a:r>
            <a:r>
              <a:rPr lang="zh-TW" altLang="zh-TW" sz="2000" dirty="0"/>
              <a:t>／</a:t>
            </a:r>
            <a:r>
              <a:rPr lang="zh-HK" altLang="zh-TW" sz="2000" dirty="0" smtClean="0">
                <a:latin typeface="+mn-lt"/>
              </a:rPr>
              <a:t>設備，進行相關的</a:t>
            </a:r>
            <a:r>
              <a:rPr lang="zh-HK" altLang="zh-TW" sz="2000" dirty="0">
                <a:latin typeface="+mn-lt"/>
              </a:rPr>
              <a:t>研發活</a:t>
            </a:r>
            <a:r>
              <a:rPr lang="zh-TW" altLang="zh-TW" sz="2000" dirty="0" smtClean="0">
                <a:latin typeface="+mn-lt"/>
              </a:rPr>
              <a:t>動</a:t>
            </a:r>
            <a:endParaRPr lang="en-US" altLang="zh-TW" sz="2000" dirty="0" smtClean="0">
              <a:latin typeface="+mn-lt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 smtClean="0">
              <a:latin typeface="+mn-lt"/>
            </a:endParaRPr>
          </a:p>
          <a:p>
            <a:pPr marL="611188" lvl="1" indent="-34290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 smtClean="0">
                <a:latin typeface="+mn-lt"/>
              </a:rPr>
              <a:t>提供</a:t>
            </a:r>
            <a:r>
              <a:rPr lang="zh-HK" altLang="zh-TW" sz="2000" dirty="0" smtClean="0">
                <a:latin typeface="+mn-lt"/>
              </a:rPr>
              <a:t>詳細</a:t>
            </a:r>
            <a:r>
              <a:rPr lang="zh-HK" altLang="zh-TW" sz="2000" dirty="0">
                <a:latin typeface="+mn-lt"/>
              </a:rPr>
              <a:t>資</a:t>
            </a:r>
            <a:r>
              <a:rPr lang="zh-TW" altLang="zh-TW" sz="2000" dirty="0" smtClean="0">
                <a:latin typeface="+mn-lt"/>
              </a:rPr>
              <a:t>料</a:t>
            </a:r>
            <a:r>
              <a:rPr lang="en-US" altLang="zh-TW" sz="2000" dirty="0" smtClean="0">
                <a:latin typeface="+mn-lt"/>
              </a:rPr>
              <a:t> (</a:t>
            </a:r>
            <a:r>
              <a:rPr lang="zh-HK" altLang="zh-TW" sz="2000" dirty="0">
                <a:latin typeface="+mn-lt"/>
              </a:rPr>
              <a:t>例如製</a:t>
            </a:r>
            <a:r>
              <a:rPr lang="zh-TW" altLang="zh-TW" sz="2000" dirty="0">
                <a:latin typeface="+mn-lt"/>
              </a:rPr>
              <a:t>造</a:t>
            </a:r>
            <a:r>
              <a:rPr lang="zh-HK" altLang="zh-TW" sz="2000" dirty="0">
                <a:latin typeface="+mn-lt"/>
              </a:rPr>
              <a:t>商、型號詳情、功能</a:t>
            </a:r>
            <a:r>
              <a:rPr lang="zh-TW" altLang="zh-TW" sz="2000" dirty="0"/>
              <a:t>／</a:t>
            </a:r>
            <a:r>
              <a:rPr lang="zh-HK" altLang="zh-TW" sz="2000" dirty="0">
                <a:latin typeface="+mn-lt"/>
              </a:rPr>
              <a:t>技</a:t>
            </a:r>
            <a:r>
              <a:rPr lang="zh-TW" altLang="zh-TW" sz="2000" dirty="0">
                <a:latin typeface="+mn-lt"/>
              </a:rPr>
              <a:t>術</a:t>
            </a:r>
            <a:r>
              <a:rPr lang="zh-HK" altLang="zh-TW" sz="2000" dirty="0">
                <a:latin typeface="+mn-lt"/>
              </a:rPr>
              <a:t>規格、位置及擁有權</a:t>
            </a:r>
            <a:r>
              <a:rPr lang="en-US" altLang="zh-TW" sz="2000" dirty="0" smtClean="0">
                <a:latin typeface="+mn-lt"/>
              </a:rPr>
              <a:t>) </a:t>
            </a:r>
            <a:endParaRPr lang="en-US" altLang="zh-TW" sz="2000" dirty="0">
              <a:latin typeface="+mn-lt"/>
            </a:endParaRPr>
          </a:p>
          <a:p>
            <a:pPr marL="554038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-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 smtClean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 smtClean="0">
                <a:latin typeface="+mn-lt"/>
              </a:rPr>
              <a:t>	</a:t>
            </a:r>
            <a:br>
              <a:rPr lang="en-US" altLang="zh-TW" dirty="0" smtClean="0">
                <a:latin typeface="+mn-lt"/>
              </a:rPr>
            </a:br>
            <a:endParaRPr lang="en-US" altLang="zh-TW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27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548680" y="336117"/>
            <a:ext cx="5544616" cy="360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en-US" altLang="zh-TW" sz="2000" b="1" dirty="0" smtClean="0">
                <a:latin typeface="+mj-lt"/>
              </a:rPr>
              <a:t>D. </a:t>
            </a:r>
            <a:r>
              <a:rPr lang="zh-HK" altLang="zh-TW" sz="2000" b="1" dirty="0" smtClean="0">
                <a:latin typeface="+mj-lt"/>
              </a:rPr>
              <a:t>管治</a:t>
            </a:r>
            <a:r>
              <a:rPr lang="zh-TW" altLang="zh-TW" sz="2000" dirty="0"/>
              <a:t>／</a:t>
            </a:r>
            <a:r>
              <a:rPr lang="zh-TW" altLang="zh-TW" sz="2000" b="1" dirty="0" smtClean="0">
                <a:latin typeface="+mj-lt"/>
              </a:rPr>
              <a:t>管理</a:t>
            </a:r>
            <a:r>
              <a:rPr lang="zh-TW" altLang="zh-TW" sz="2000" b="1" dirty="0">
                <a:latin typeface="+mj-lt"/>
              </a:rPr>
              <a:t>架構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 smtClean="0">
              <a:latin typeface="Arial 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2000" b="1" i="1" dirty="0">
              <a:latin typeface="新細明體"/>
              <a:ea typeface="新細明體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>
                <a:latin typeface="+mn-lt"/>
              </a:rPr>
              <a:t>具備所須的管治及管理架構，以有效督導及監察研發活動的運作及</a:t>
            </a:r>
            <a:r>
              <a:rPr lang="zh-TW" altLang="en-US" sz="2000" dirty="0" smtClean="0">
                <a:latin typeface="+mn-lt"/>
              </a:rPr>
              <a:t>承辦</a:t>
            </a:r>
            <a:endParaRPr lang="en-US" altLang="zh-TW" sz="2000" strike="sngStrike" dirty="0" smtClean="0">
              <a:solidFill>
                <a:srgbClr val="FF0000"/>
              </a:solidFill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因</a:t>
            </a:r>
            <a:r>
              <a:rPr lang="zh-HK" altLang="zh-TW" sz="2000" dirty="0">
                <a:latin typeface="+mn-lt"/>
              </a:rPr>
              <a:t>研發服</a:t>
            </a:r>
            <a:r>
              <a:rPr lang="zh-TW" altLang="zh-TW" sz="2000" dirty="0">
                <a:latin typeface="+mn-lt"/>
              </a:rPr>
              <a:t>務</a:t>
            </a:r>
            <a:r>
              <a:rPr lang="zh-HK" altLang="zh-TW" sz="2000" dirty="0">
                <a:latin typeface="+mn-lt"/>
              </a:rPr>
              <a:t>而可能引致的法</a:t>
            </a:r>
            <a:r>
              <a:rPr lang="zh-TW" altLang="zh-TW" sz="2000" dirty="0">
                <a:latin typeface="+mn-lt"/>
              </a:rPr>
              <a:t>律</a:t>
            </a:r>
            <a:r>
              <a:rPr lang="zh-HK" altLang="zh-TW" sz="2000" dirty="0">
                <a:latin typeface="+mn-lt"/>
              </a:rPr>
              <a:t>責任的承保</a:t>
            </a:r>
            <a:r>
              <a:rPr lang="zh-HK" altLang="zh-TW" sz="2000" dirty="0" smtClean="0">
                <a:latin typeface="+mn-lt"/>
              </a:rPr>
              <a:t>安排</a:t>
            </a:r>
            <a:r>
              <a:rPr lang="en-US" altLang="zh-HK" sz="2000" dirty="0" smtClean="0">
                <a:latin typeface="+mn-lt"/>
              </a:rPr>
              <a:t> </a:t>
            </a:r>
            <a:r>
              <a:rPr lang="en-US" altLang="zh-TW" sz="2000" dirty="0" smtClean="0">
                <a:latin typeface="+mn-lt"/>
              </a:rPr>
              <a:t>(</a:t>
            </a:r>
            <a:r>
              <a:rPr lang="zh-HK" altLang="zh-TW" sz="2000" dirty="0">
                <a:latin typeface="+mn-lt"/>
              </a:rPr>
              <a:t>例如購</a:t>
            </a:r>
            <a:r>
              <a:rPr lang="zh-TW" altLang="zh-TW" sz="2000" dirty="0">
                <a:latin typeface="+mn-lt"/>
              </a:rPr>
              <a:t>買</a:t>
            </a:r>
            <a:r>
              <a:rPr lang="zh-HK" altLang="zh-TW" sz="2000" dirty="0">
                <a:latin typeface="+mn-lt"/>
              </a:rPr>
              <a:t>保</a:t>
            </a:r>
            <a:r>
              <a:rPr lang="zh-TW" altLang="zh-TW" sz="2000" dirty="0">
                <a:latin typeface="+mn-lt"/>
              </a:rPr>
              <a:t>險</a:t>
            </a:r>
            <a:r>
              <a:rPr lang="en-US" altLang="zh-TW" sz="2000" dirty="0" smtClean="0">
                <a:latin typeface="+mn-lt"/>
              </a:rPr>
              <a:t>) </a:t>
            </a: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strike="sngStrike" dirty="0">
              <a:solidFill>
                <a:srgbClr val="FF0000"/>
              </a:solidFill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 smtClean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2000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2000" dirty="0">
                <a:latin typeface="+mn-lt"/>
              </a:rPr>
              <a:t/>
            </a:r>
            <a:br>
              <a:rPr lang="en-US" altLang="zh-TW" sz="2000" dirty="0">
                <a:latin typeface="+mn-lt"/>
              </a:rPr>
            </a:b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30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9501"/>
            <a:ext cx="6120680" cy="4427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zh-TW" altLang="en-US" sz="2000" b="1" dirty="0">
                <a:latin typeface="+mj-lt"/>
              </a:rPr>
              <a:t>公布申請</a:t>
            </a:r>
            <a:r>
              <a:rPr lang="zh-TW" altLang="en-US" sz="2000" b="1" dirty="0" smtClean="0">
                <a:latin typeface="+mj-lt"/>
              </a:rPr>
              <a:t>結果</a:t>
            </a:r>
            <a:endParaRPr lang="en-US" altLang="zh-TW" sz="2000" b="1" dirty="0">
              <a:latin typeface="+mj-lt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>
              <a:latin typeface="+mj-lt"/>
            </a:endParaRPr>
          </a:p>
          <a:p>
            <a:pPr marL="355600" lvl="1" indent="-355600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800" dirty="0" smtClean="0">
                <a:latin typeface="+mn-lt"/>
              </a:rPr>
              <a:t>公布</a:t>
            </a:r>
            <a:r>
              <a:rPr lang="zh-HK" altLang="zh-TW" sz="1800" dirty="0">
                <a:latin typeface="+mn-lt"/>
              </a:rPr>
              <a:t>申請</a:t>
            </a:r>
            <a:r>
              <a:rPr lang="zh-HK" altLang="zh-TW" sz="1800" dirty="0" smtClean="0">
                <a:latin typeface="+mn-lt"/>
              </a:rPr>
              <a:t>結果</a:t>
            </a:r>
            <a:endParaRPr lang="en-US" altLang="zh-HK" sz="1800" dirty="0" smtClean="0">
              <a:latin typeface="+mn-lt"/>
            </a:endParaRPr>
          </a:p>
          <a:p>
            <a:pPr marL="0" lvl="1" indent="0" eaLnBrk="1" hangingPunct="1">
              <a:spcBef>
                <a:spcPct val="20000"/>
              </a:spcBef>
              <a:buSzPct val="80000"/>
              <a:defRPr/>
            </a:pPr>
            <a:endParaRPr lang="en-US" altLang="zh-HK" sz="1800" dirty="0">
              <a:latin typeface="+mn-lt"/>
            </a:endParaRPr>
          </a:p>
          <a:p>
            <a:pPr marL="538163" lvl="1" indent="-180975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HK" altLang="zh-TW" sz="1800" dirty="0" smtClean="0">
                <a:latin typeface="+mn-lt"/>
              </a:rPr>
              <a:t>評審時</a:t>
            </a:r>
            <a:r>
              <a:rPr lang="zh-TW" altLang="zh-TW" sz="1800" dirty="0" smtClean="0">
                <a:latin typeface="+mn-lt"/>
              </a:rPr>
              <a:t>間</a:t>
            </a:r>
            <a:r>
              <a:rPr lang="zh-HK" altLang="zh-TW" sz="1800" dirty="0" smtClean="0">
                <a:latin typeface="+mn-lt"/>
              </a:rPr>
              <a:t>取決於申請</a:t>
            </a:r>
            <a:r>
              <a:rPr lang="zh-HK" altLang="zh-TW" sz="1800" dirty="0">
                <a:latin typeface="+mn-lt"/>
              </a:rPr>
              <a:t>指定的科學及科</a:t>
            </a:r>
            <a:r>
              <a:rPr lang="zh-TW" altLang="zh-TW" sz="1800" dirty="0">
                <a:latin typeface="+mn-lt"/>
              </a:rPr>
              <a:t>技</a:t>
            </a:r>
            <a:r>
              <a:rPr lang="zh-HK" altLang="zh-TW" sz="1800" dirty="0">
                <a:latin typeface="+mn-lt"/>
              </a:rPr>
              <a:t>領</a:t>
            </a:r>
            <a:r>
              <a:rPr lang="zh-TW" altLang="zh-TW" sz="1800" dirty="0">
                <a:latin typeface="+mn-lt"/>
              </a:rPr>
              <a:t>域</a:t>
            </a:r>
            <a:r>
              <a:rPr lang="zh-HK" altLang="zh-TW" sz="1800" dirty="0">
                <a:latin typeface="+mn-lt"/>
              </a:rPr>
              <a:t>的複</a:t>
            </a:r>
            <a:r>
              <a:rPr lang="zh-TW" altLang="zh-TW" sz="1800" dirty="0">
                <a:latin typeface="+mn-lt"/>
              </a:rPr>
              <a:t>雜</a:t>
            </a:r>
            <a:r>
              <a:rPr lang="zh-HK" altLang="zh-TW" sz="1800" dirty="0">
                <a:latin typeface="+mn-lt"/>
              </a:rPr>
              <a:t>程度及數目，以及是否需要進行實地</a:t>
            </a:r>
            <a:r>
              <a:rPr lang="zh-HK" altLang="zh-TW" sz="1800" dirty="0" smtClean="0">
                <a:latin typeface="+mn-lt"/>
              </a:rPr>
              <a:t>視察</a:t>
            </a:r>
            <a:endParaRPr lang="en-US" altLang="zh-HK" sz="1800" dirty="0" smtClean="0">
              <a:latin typeface="+mn-lt"/>
            </a:endParaRPr>
          </a:p>
          <a:p>
            <a:pPr marL="538163" lvl="1" indent="-180975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zh-HK" altLang="zh-TW" sz="1800" dirty="0" smtClean="0">
                <a:latin typeface="+mn-lt"/>
              </a:rPr>
              <a:t>如只涉及單一</a:t>
            </a:r>
            <a:r>
              <a:rPr lang="zh-HK" altLang="zh-TW" sz="1800" dirty="0">
                <a:latin typeface="+mn-lt"/>
              </a:rPr>
              <a:t>領</a:t>
            </a:r>
            <a:r>
              <a:rPr lang="zh-TW" altLang="zh-TW" sz="1800" dirty="0">
                <a:latin typeface="+mn-lt"/>
              </a:rPr>
              <a:t>域</a:t>
            </a:r>
            <a:r>
              <a:rPr lang="zh-HK" altLang="zh-TW" sz="1800" dirty="0">
                <a:latin typeface="+mn-lt"/>
              </a:rPr>
              <a:t>，且</a:t>
            </a:r>
            <a:r>
              <a:rPr lang="zh-HK" altLang="zh-TW" sz="1800" dirty="0" smtClean="0">
                <a:latin typeface="+mn-lt"/>
              </a:rPr>
              <a:t>無須實地</a:t>
            </a:r>
            <a:r>
              <a:rPr lang="zh-HK" altLang="zh-TW" sz="1800" dirty="0">
                <a:latin typeface="+mn-lt"/>
              </a:rPr>
              <a:t>視</a:t>
            </a:r>
            <a:r>
              <a:rPr lang="zh-TW" altLang="zh-TW" sz="1800" dirty="0">
                <a:latin typeface="+mn-lt"/>
              </a:rPr>
              <a:t>察</a:t>
            </a:r>
            <a:r>
              <a:rPr lang="zh-HK" altLang="zh-TW" sz="1800" dirty="0" smtClean="0">
                <a:latin typeface="+mn-lt"/>
              </a:rPr>
              <a:t>，</a:t>
            </a:r>
            <a:r>
              <a:rPr lang="zh-TW" altLang="en-US" sz="1800" dirty="0" smtClean="0">
                <a:latin typeface="+mn-lt"/>
              </a:rPr>
              <a:t>一般</a:t>
            </a:r>
            <a:r>
              <a:rPr lang="zh-HK" altLang="zh-TW" sz="1800" dirty="0" smtClean="0">
                <a:latin typeface="+mn-lt"/>
              </a:rPr>
              <a:t>會</a:t>
            </a:r>
            <a:r>
              <a:rPr lang="zh-HK" altLang="zh-TW" sz="1800" dirty="0">
                <a:latin typeface="+mn-lt"/>
              </a:rPr>
              <a:t>在收到申請及一切所需</a:t>
            </a:r>
            <a:r>
              <a:rPr lang="zh-HK" altLang="zh-TW" sz="1800" dirty="0" smtClean="0">
                <a:latin typeface="+mn-lt"/>
              </a:rPr>
              <a:t>資料及</a:t>
            </a:r>
            <a:r>
              <a:rPr lang="zh-HK" altLang="zh-TW" sz="1800" dirty="0">
                <a:latin typeface="+mn-lt"/>
              </a:rPr>
              <a:t>澄</a:t>
            </a:r>
            <a:r>
              <a:rPr lang="zh-TW" altLang="zh-TW" sz="1800" dirty="0">
                <a:latin typeface="+mn-lt"/>
              </a:rPr>
              <a:t>清</a:t>
            </a:r>
            <a:r>
              <a:rPr lang="zh-HK" altLang="zh-TW" sz="1800" dirty="0">
                <a:latin typeface="+mn-lt"/>
              </a:rPr>
              <a:t>事項後的六週內</a:t>
            </a:r>
            <a:r>
              <a:rPr lang="zh-HK" altLang="zh-TW" sz="1800" dirty="0" smtClean="0">
                <a:latin typeface="+mn-lt"/>
              </a:rPr>
              <a:t>，書面</a:t>
            </a:r>
            <a:r>
              <a:rPr lang="zh-HK" altLang="zh-TW" sz="1800" dirty="0">
                <a:latin typeface="+mn-lt"/>
              </a:rPr>
              <a:t>通</a:t>
            </a:r>
            <a:r>
              <a:rPr lang="zh-TW" altLang="zh-TW" sz="1800" dirty="0">
                <a:latin typeface="+mn-lt"/>
              </a:rPr>
              <a:t>知</a:t>
            </a:r>
            <a:r>
              <a:rPr lang="zh-HK" altLang="zh-TW" sz="1800" dirty="0" smtClean="0">
                <a:latin typeface="+mn-lt"/>
              </a:rPr>
              <a:t>申請結果</a:t>
            </a:r>
            <a:endParaRPr lang="en-US" altLang="zh-HK" sz="1800" dirty="0" smtClean="0">
              <a:latin typeface="+mn-lt"/>
            </a:endParaRPr>
          </a:p>
          <a:p>
            <a:pPr marL="357188" lvl="1" indent="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sz="1800" dirty="0" smtClean="0">
                <a:latin typeface="+mn-lt"/>
              </a:rPr>
              <a:t>	</a:t>
            </a:r>
            <a:endParaRPr lang="zh-TW" altLang="zh-TW" sz="18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0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20688" y="2067694"/>
            <a:ext cx="5544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HK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「</a:t>
            </a:r>
            <a:r>
              <a:rPr lang="zh-HK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指定本地研</a:t>
            </a:r>
            <a:r>
              <a:rPr lang="zh-TW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究</a:t>
            </a:r>
            <a:r>
              <a:rPr lang="zh-HK" altLang="zh-TW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機構」</a:t>
            </a:r>
            <a:endParaRPr lang="en-US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 hangingPunct="0"/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919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5760640" cy="428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+mn-lt"/>
                <a:ea typeface="+mn-ea"/>
              </a:rPr>
              <a:t>公布申請</a:t>
            </a:r>
            <a:r>
              <a:rPr lang="zh-TW" altLang="en-US" sz="2000" b="1" dirty="0" smtClean="0">
                <a:latin typeface="+mn-lt"/>
                <a:ea typeface="+mn-ea"/>
              </a:rPr>
              <a:t>結果 </a:t>
            </a:r>
            <a:r>
              <a:rPr lang="en-US" altLang="zh-TW" sz="2000" b="1" dirty="0" smtClean="0">
                <a:latin typeface="+mn-lt"/>
                <a:ea typeface="+mn-ea"/>
              </a:rPr>
              <a:t>(</a:t>
            </a:r>
            <a:r>
              <a:rPr lang="zh-TW" altLang="en-US" sz="2000" b="1" dirty="0" smtClean="0">
                <a:latin typeface="+mn-lt"/>
                <a:ea typeface="+mn-ea"/>
              </a:rPr>
              <a:t>續</a:t>
            </a:r>
            <a:r>
              <a:rPr lang="en-US" altLang="zh-TW" sz="2000" b="1" dirty="0" smtClean="0">
                <a:latin typeface="+mn-lt"/>
                <a:ea typeface="+mn-ea"/>
              </a:rPr>
              <a:t>)</a:t>
            </a:r>
            <a:endParaRPr lang="en-US" altLang="zh-TW" sz="2000" b="1" dirty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b="1" dirty="0" smtClean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1800" b="1" dirty="0" smtClean="0">
                <a:latin typeface="+mn-lt"/>
                <a:ea typeface="+mn-ea"/>
              </a:rPr>
              <a:t>指定</a:t>
            </a:r>
            <a:r>
              <a:rPr lang="zh-HK" altLang="zh-TW" sz="1800" b="1" dirty="0" smtClean="0">
                <a:latin typeface="+mn-lt"/>
                <a:ea typeface="+mn-ea"/>
              </a:rPr>
              <a:t>文書</a:t>
            </a:r>
            <a:endParaRPr lang="en-US" altLang="zh-HK" sz="1800" b="1" dirty="0" smtClean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 smtClean="0">
                <a:latin typeface="+mn-lt"/>
                <a:ea typeface="+mn-ea"/>
              </a:rPr>
              <a:t>向</a:t>
            </a:r>
            <a:r>
              <a:rPr lang="zh-HK" altLang="zh-TW" sz="1800" dirty="0" smtClean="0">
                <a:latin typeface="+mn-lt"/>
                <a:ea typeface="+mn-ea"/>
              </a:rPr>
              <a:t>申請</a:t>
            </a:r>
            <a:r>
              <a:rPr lang="zh-HK" altLang="zh-TW" sz="1800" dirty="0">
                <a:latin typeface="+mn-lt"/>
                <a:ea typeface="+mn-ea"/>
              </a:rPr>
              <a:t>成功</a:t>
            </a:r>
            <a:r>
              <a:rPr lang="zh-HK" altLang="en-US" sz="1800" dirty="0" smtClean="0">
                <a:latin typeface="+mn-lt"/>
                <a:ea typeface="+mn-ea"/>
              </a:rPr>
              <a:t>的</a:t>
            </a:r>
            <a:r>
              <a:rPr lang="zh-TW" altLang="zh-TW" sz="1800" dirty="0" smtClean="0">
                <a:latin typeface="+mn-lt"/>
                <a:ea typeface="+mn-ea"/>
              </a:rPr>
              <a:t>機構</a:t>
            </a:r>
            <a:r>
              <a:rPr lang="zh-HK" altLang="zh-TW" sz="1800" dirty="0" smtClean="0">
                <a:latin typeface="+mn-lt"/>
                <a:ea typeface="+mn-ea"/>
              </a:rPr>
              <a:t>發出</a:t>
            </a:r>
            <a:r>
              <a:rPr lang="zh-TW" altLang="zh-TW" sz="1800" dirty="0">
                <a:latin typeface="+mn-lt"/>
                <a:ea typeface="+mn-ea"/>
              </a:rPr>
              <a:t>「</a:t>
            </a:r>
            <a:r>
              <a:rPr lang="zh-HK" altLang="zh-TW" sz="1800" dirty="0">
                <a:latin typeface="+mn-lt"/>
                <a:ea typeface="+mn-ea"/>
              </a:rPr>
              <a:t>指定文書</a:t>
            </a:r>
            <a:r>
              <a:rPr lang="zh-TW" altLang="zh-TW" sz="1800" dirty="0" smtClean="0">
                <a:latin typeface="+mn-lt"/>
                <a:ea typeface="+mn-ea"/>
              </a:rPr>
              <a:t>」</a:t>
            </a:r>
            <a:endParaRPr lang="en-US" altLang="zh-TW" sz="1800" dirty="0" smtClean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HK" altLang="zh-TW" sz="1800" dirty="0"/>
              <a:t>註明該項指定的有效期、範</a:t>
            </a:r>
            <a:r>
              <a:rPr lang="zh-TW" altLang="zh-TW" sz="1800" dirty="0"/>
              <a:t>圍</a:t>
            </a:r>
            <a:r>
              <a:rPr lang="zh-HK" altLang="zh-TW" sz="1800" dirty="0"/>
              <a:t>及條款和條件</a:t>
            </a:r>
            <a:endParaRPr lang="en-US" altLang="zh-TW" sz="1800" dirty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>
                <a:latin typeface="+mn-lt"/>
                <a:ea typeface="+mn-ea"/>
              </a:rPr>
              <a:t>指定</a:t>
            </a:r>
            <a:r>
              <a:rPr lang="zh-HK" altLang="zh-TW" sz="1800" dirty="0" smtClean="0">
                <a:latin typeface="+mn-lt"/>
                <a:ea typeface="+mn-ea"/>
              </a:rPr>
              <a:t>有效期</a:t>
            </a:r>
            <a:r>
              <a:rPr lang="zh-TW" altLang="en-US" sz="1800" dirty="0">
                <a:latin typeface="+mn-lt"/>
                <a:ea typeface="+mn-ea"/>
              </a:rPr>
              <a:t>通常</a:t>
            </a:r>
            <a:r>
              <a:rPr lang="zh-TW" altLang="en-US" sz="1800" dirty="0" smtClean="0">
                <a:latin typeface="+mn-lt"/>
                <a:ea typeface="+mn-ea"/>
              </a:rPr>
              <a:t>由 </a:t>
            </a:r>
            <a:r>
              <a:rPr lang="en-US" altLang="zh-TW" sz="1800" dirty="0" smtClean="0">
                <a:latin typeface="+mn-lt"/>
                <a:ea typeface="+mn-ea"/>
              </a:rPr>
              <a:t>2 – 4 </a:t>
            </a:r>
            <a:r>
              <a:rPr lang="zh-TW" altLang="en-US" sz="1800" dirty="0" smtClean="0">
                <a:latin typeface="+mn-lt"/>
                <a:ea typeface="+mn-ea"/>
              </a:rPr>
              <a:t>年</a:t>
            </a:r>
            <a:r>
              <a:rPr lang="zh-TW" altLang="en-US" sz="1800" dirty="0">
                <a:latin typeface="+mn-lt"/>
                <a:ea typeface="+mn-ea"/>
              </a:rPr>
              <a:t>不等</a:t>
            </a:r>
            <a:endParaRPr lang="en-US" altLang="zh-TW" sz="1800" dirty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100000"/>
            </a:pPr>
            <a:endParaRPr lang="en-US" altLang="zh-TW" sz="1800" dirty="0">
              <a:latin typeface="+mn-lt"/>
              <a:ea typeface="+mn-ea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HK" altLang="zh-TW" sz="1800" b="1" dirty="0">
                <a:latin typeface="+mn-lt"/>
                <a:ea typeface="+mn-ea"/>
              </a:rPr>
              <a:t>覆</a:t>
            </a:r>
            <a:r>
              <a:rPr lang="zh-TW" altLang="zh-TW" sz="1800" b="1" dirty="0">
                <a:latin typeface="+mn-lt"/>
                <a:ea typeface="+mn-ea"/>
              </a:rPr>
              <a:t>核</a:t>
            </a:r>
            <a:r>
              <a:rPr lang="zh-TW" altLang="en-US" sz="1800" b="1" dirty="0" smtClean="0">
                <a:latin typeface="+mn-lt"/>
                <a:ea typeface="+mn-ea"/>
              </a:rPr>
              <a:t>機制</a:t>
            </a:r>
            <a:endParaRPr lang="en-US" altLang="zh-TW" sz="1800" b="1" dirty="0" smtClean="0"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l"/>
            </a:pPr>
            <a:r>
              <a:rPr lang="zh-TW" altLang="en-US" sz="1800" dirty="0" smtClean="0">
                <a:latin typeface="+mn-lt"/>
                <a:ea typeface="+mn-ea"/>
              </a:rPr>
              <a:t>申請</a:t>
            </a:r>
            <a:r>
              <a:rPr lang="zh-TW" altLang="en-US" sz="1800" dirty="0">
                <a:latin typeface="+mn-lt"/>
                <a:ea typeface="+mn-ea"/>
              </a:rPr>
              <a:t>被</a:t>
            </a:r>
            <a:r>
              <a:rPr lang="zh-TW" altLang="en-US" sz="1800" dirty="0" smtClean="0">
                <a:latin typeface="+mn-lt"/>
                <a:ea typeface="+mn-ea"/>
              </a:rPr>
              <a:t>拒 </a:t>
            </a:r>
            <a:r>
              <a:rPr lang="en-US" altLang="zh-TW" sz="1800" dirty="0" smtClean="0">
                <a:latin typeface="+mn-lt"/>
                <a:ea typeface="+mn-ea"/>
              </a:rPr>
              <a:t>- </a:t>
            </a:r>
            <a:r>
              <a:rPr lang="zh-TW" altLang="en-US" sz="1800" dirty="0" smtClean="0">
                <a:latin typeface="+mn-lt"/>
                <a:ea typeface="+mn-ea"/>
              </a:rPr>
              <a:t>通知書發出起計一個</a:t>
            </a:r>
            <a:r>
              <a:rPr lang="zh-TW" altLang="en-US" sz="1800" dirty="0">
                <a:latin typeface="+mn-lt"/>
                <a:ea typeface="+mn-ea"/>
              </a:rPr>
              <a:t>月</a:t>
            </a:r>
            <a:r>
              <a:rPr lang="zh-TW" altLang="en-US" sz="1800" dirty="0" smtClean="0">
                <a:latin typeface="+mn-lt"/>
                <a:ea typeface="+mn-ea"/>
              </a:rPr>
              <a:t>內提交</a:t>
            </a:r>
            <a:r>
              <a:rPr lang="zh-TW" altLang="en-US" sz="1800" dirty="0">
                <a:latin typeface="+mn-lt"/>
                <a:ea typeface="+mn-ea"/>
              </a:rPr>
              <a:t>覆核申請</a:t>
            </a:r>
            <a:endParaRPr lang="en-US" altLang="zh-HK" sz="1800" dirty="0" smtClean="0">
              <a:latin typeface="+mn-lt"/>
              <a:ea typeface="+mn-ea"/>
            </a:endParaRPr>
          </a:p>
          <a:p>
            <a:pPr marL="265112" lvl="1" indent="0" algn="just" eaLnBrk="1" hangingPunct="1">
              <a:spcBef>
                <a:spcPct val="20000"/>
              </a:spcBef>
              <a:buSzPct val="80000"/>
            </a:pPr>
            <a:endParaRPr lang="en-US" altLang="zh-TW" sz="1800" strike="sngStrike" dirty="0">
              <a:solidFill>
                <a:srgbClr val="FF0000"/>
              </a:solidFill>
              <a:latin typeface="+mn-lt"/>
              <a:ea typeface="+mn-ea"/>
            </a:endParaRPr>
          </a:p>
          <a:p>
            <a:pPr marL="550862" lvl="1" indent="-285750" algn="just"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l"/>
            </a:pPr>
            <a:endParaRPr lang="en-US" altLang="zh-TW" dirty="0" smtClean="0">
              <a:latin typeface="+mn-lt"/>
              <a:ea typeface="+mn-ea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endParaRPr lang="en-US" altLang="zh-TW" sz="1200" dirty="0" smtClean="0">
              <a:latin typeface="+mn-lt"/>
              <a:ea typeface="+mn-ea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8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6" y="336117"/>
            <a:ext cx="5688632" cy="456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HK" altLang="zh-TW" sz="2000" b="1" dirty="0">
                <a:latin typeface="+mj-lt"/>
              </a:rPr>
              <a:t>申請</a:t>
            </a:r>
            <a:r>
              <a:rPr lang="zh-TW" altLang="zh-TW" sz="2000" b="1" dirty="0">
                <a:latin typeface="+mj-lt"/>
              </a:rPr>
              <a:t>機構</a:t>
            </a:r>
            <a:r>
              <a:rPr lang="zh-TW" altLang="en-US" sz="2000" b="1" dirty="0">
                <a:latin typeface="+mj-lt"/>
              </a:rPr>
              <a:t>的</a:t>
            </a:r>
            <a:r>
              <a:rPr lang="zh-TW" altLang="zh-TW" sz="2000" b="1" dirty="0">
                <a:latin typeface="+mj-lt"/>
              </a:rPr>
              <a:t>責任</a:t>
            </a:r>
            <a:endParaRPr lang="en-US" altLang="zh-TW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endParaRPr lang="en-US" altLang="zh-TW" sz="1600" b="1" dirty="0" smtClean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如實</a:t>
            </a:r>
            <a:r>
              <a:rPr lang="zh-HK" altLang="zh-TW" sz="2000" dirty="0">
                <a:latin typeface="+mn-lt"/>
              </a:rPr>
              <a:t>提供一切所需資料及證明</a:t>
            </a:r>
            <a:r>
              <a:rPr lang="zh-HK" altLang="zh-TW" sz="2000" dirty="0" smtClean="0">
                <a:latin typeface="+mn-lt"/>
              </a:rPr>
              <a:t>文件</a:t>
            </a:r>
            <a:endParaRPr lang="en-US" altLang="zh-HK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20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 smtClean="0">
                <a:latin typeface="+mn-lt"/>
              </a:rPr>
              <a:t>在</a:t>
            </a:r>
            <a:r>
              <a:rPr lang="zh-HK" altLang="zh-TW" sz="2000" dirty="0">
                <a:latin typeface="+mn-lt"/>
              </a:rPr>
              <a:t>申請表中披</a:t>
            </a:r>
            <a:r>
              <a:rPr lang="zh-TW" altLang="zh-TW" sz="2000" dirty="0">
                <a:latin typeface="+mn-lt"/>
              </a:rPr>
              <a:t>露</a:t>
            </a:r>
            <a:r>
              <a:rPr lang="zh-HK" altLang="zh-TW" sz="2000" dirty="0">
                <a:latin typeface="+mn-lt"/>
              </a:rPr>
              <a:t>客</a:t>
            </a:r>
            <a:r>
              <a:rPr lang="zh-TW" altLang="zh-TW" sz="2000" dirty="0">
                <a:latin typeface="+mn-lt"/>
              </a:rPr>
              <a:t>戶</a:t>
            </a:r>
            <a:r>
              <a:rPr lang="zh-TW" altLang="zh-TW" sz="2000" dirty="0" smtClean="0">
                <a:latin typeface="+mn-lt"/>
              </a:rPr>
              <a:t>的</a:t>
            </a:r>
            <a:r>
              <a:rPr lang="zh-HK" altLang="zh-TW" sz="2000" dirty="0" smtClean="0">
                <a:latin typeface="+mn-lt"/>
              </a:rPr>
              <a:t>資料</a:t>
            </a:r>
            <a:r>
              <a:rPr lang="zh-HK" altLang="zh-TW" sz="2000" dirty="0">
                <a:latin typeface="+mn-lt"/>
              </a:rPr>
              <a:t>，須事先</a:t>
            </a:r>
            <a:r>
              <a:rPr lang="zh-HK" altLang="zh-TW" sz="2000" dirty="0" smtClean="0">
                <a:latin typeface="+mn-lt"/>
              </a:rPr>
              <a:t>取得客</a:t>
            </a:r>
            <a:r>
              <a:rPr lang="zh-TW" altLang="zh-TW" sz="2000" dirty="0">
                <a:latin typeface="+mn-lt"/>
              </a:rPr>
              <a:t>戶</a:t>
            </a:r>
            <a:r>
              <a:rPr lang="zh-HK" altLang="zh-TW" sz="2000" dirty="0">
                <a:latin typeface="+mn-lt"/>
              </a:rPr>
              <a:t>的</a:t>
            </a:r>
            <a:r>
              <a:rPr lang="zh-HK" altLang="zh-TW" sz="2000" dirty="0" smtClean="0">
                <a:latin typeface="+mn-lt"/>
              </a:rPr>
              <a:t>同意</a:t>
            </a:r>
            <a:endParaRPr lang="en-US" altLang="zh-HK" sz="20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2000" dirty="0">
                <a:latin typeface="+mn-lt"/>
              </a:rPr>
              <a:t>充分合作，遵守指定準則及</a:t>
            </a:r>
            <a:r>
              <a:rPr lang="zh-HK" altLang="zh-TW" sz="2000" dirty="0" smtClean="0">
                <a:latin typeface="+mn-lt"/>
              </a:rPr>
              <a:t>條件</a:t>
            </a:r>
            <a:endParaRPr lang="en-US" altLang="zh-HK" sz="20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2000" dirty="0" smtClean="0">
                <a:latin typeface="+mn-lt"/>
              </a:rPr>
              <a:t>根據香港法例</a:t>
            </a:r>
            <a:r>
              <a:rPr lang="zh-TW" altLang="en-US" sz="2000" dirty="0">
                <a:latin typeface="+mn-lt"/>
              </a:rPr>
              <a:t>和規例，以及相關科學及科技領域的專業及安全操守進行其</a:t>
            </a:r>
            <a:r>
              <a:rPr lang="zh-TW" altLang="en-US" sz="2000" dirty="0" smtClean="0">
                <a:latin typeface="+mn-lt"/>
              </a:rPr>
              <a:t>工作</a:t>
            </a:r>
            <a:endParaRPr lang="en-US" altLang="zh-TW" dirty="0" smtClean="0">
              <a:latin typeface="+mn-ea"/>
              <a:ea typeface="+mn-ea"/>
            </a:endParaRPr>
          </a:p>
          <a:p>
            <a:pPr marL="268288" lvl="1" indent="-268288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Arial "/>
            </a:endParaRPr>
          </a:p>
          <a:p>
            <a:pPr marL="86995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5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04664" y="339502"/>
            <a:ext cx="5184575" cy="41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TW" altLang="en-US" sz="2000" b="1" dirty="0" smtClean="0">
                <a:latin typeface="+mj-lt"/>
              </a:rPr>
              <a:t>查詢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 smtClean="0">
              <a:latin typeface="+mn-lt"/>
            </a:endParaRPr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zh-TW" altLang="en-US" sz="2000" dirty="0" smtClean="0">
                <a:latin typeface="+mn-lt"/>
              </a:rPr>
              <a:t>創新科技署「指定本地研究機構」秘書處</a:t>
            </a:r>
            <a:r>
              <a:rPr lang="en-US" altLang="zh-TW" sz="2000" dirty="0" smtClean="0"/>
              <a:t>–</a:t>
            </a:r>
            <a:r>
              <a:rPr lang="en-US" altLang="zh-TW" sz="2000" dirty="0" smtClean="0">
                <a:latin typeface="+mn-lt"/>
              </a:rPr>
              <a:t/>
            </a:r>
            <a:br>
              <a:rPr lang="en-US" altLang="zh-TW" sz="2000" dirty="0" smtClean="0">
                <a:latin typeface="+mn-lt"/>
              </a:rPr>
            </a:br>
            <a:endParaRPr lang="en-US" altLang="zh-TW" sz="20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410797"/>
              </p:ext>
            </p:extLst>
          </p:nvPr>
        </p:nvGraphicFramePr>
        <p:xfrm>
          <a:off x="620688" y="1923678"/>
          <a:ext cx="5760640" cy="1790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7037">
                  <a:extLst>
                    <a:ext uri="{9D8B030D-6E8A-4147-A177-3AD203B41FA5}">
                      <a16:colId xmlns:a16="http://schemas.microsoft.com/office/drawing/2014/main" val="2348208382"/>
                    </a:ext>
                  </a:extLst>
                </a:gridCol>
                <a:gridCol w="4543603">
                  <a:extLst>
                    <a:ext uri="{9D8B030D-6E8A-4147-A177-3AD203B41FA5}">
                      <a16:colId xmlns:a16="http://schemas.microsoft.com/office/drawing/2014/main" val="29850436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地 址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香港灣仔港灣道</a:t>
                      </a:r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6-8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號瑞安中心</a:t>
                      </a:r>
                      <a:r>
                        <a:rPr lang="en-US" altLang="zh-TW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樓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6387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電 話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( 852 ) 3655 5678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523601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傳 真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6858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( 852 ) 2992 0763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60309"/>
                  </a:ext>
                </a:extLst>
              </a:tr>
              <a:tr h="452954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zh-TW" altLang="en-US" sz="2000" kern="12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電 郵 ：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US" altLang="zh-TW" sz="2000" kern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DLRI-enquiry@itc.gov.hk</a:t>
                      </a:r>
                      <a:endParaRPr lang="zh-TW" altLang="en-US" sz="2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757693"/>
                  </a:ext>
                </a:extLst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46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內容版面配置區 2"/>
          <p:cNvSpPr txBox="1">
            <a:spLocks/>
          </p:cNvSpPr>
          <p:nvPr/>
        </p:nvSpPr>
        <p:spPr bwMode="auto">
          <a:xfrm>
            <a:off x="987623" y="1653779"/>
            <a:ext cx="4957763" cy="179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1800" b="1" dirty="0">
              <a:solidFill>
                <a:srgbClr val="0066FF"/>
              </a:solidFill>
              <a:latin typeface="Candara" pitchFamily="34" charset="0"/>
              <a:ea typeface="標楷體" pitchFamily="65" charset="-12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r>
              <a:rPr lang="zh-TW" altLang="en-US" sz="3375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ea"/>
                <a:ea typeface="+mn-ea"/>
              </a:rPr>
              <a:t>多謝</a:t>
            </a:r>
            <a:endParaRPr lang="en-US" altLang="zh-TW" sz="3375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ea"/>
              <a:ea typeface="+mn-ea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None/>
            </a:pPr>
            <a:endParaRPr lang="en-US" altLang="zh-TW" sz="3375" b="1" dirty="0"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2997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 smtClean="0">
                <a:latin typeface="+mj-lt"/>
              </a:rPr>
              <a:t>成為「指定本地研究機構」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zh-TW" sz="1800" b="1" dirty="0" smtClean="0">
                <a:latin typeface="+mn-lt"/>
              </a:rPr>
              <a:t>稅務條例</a:t>
            </a:r>
            <a:r>
              <a:rPr lang="en-US" altLang="zh-TW" sz="1800" b="1" dirty="0" smtClean="0">
                <a:latin typeface="+mn-lt"/>
              </a:rPr>
              <a:t> </a:t>
            </a:r>
            <a:r>
              <a:rPr lang="en-US" altLang="zh-TW" sz="1800" dirty="0" smtClean="0">
                <a:latin typeface="+mn-lt"/>
              </a:rPr>
              <a:t>(</a:t>
            </a:r>
            <a:r>
              <a:rPr lang="zh-TW" altLang="zh-TW" sz="1800" dirty="0">
                <a:latin typeface="+mn-lt"/>
              </a:rPr>
              <a:t>附表</a:t>
            </a:r>
            <a:r>
              <a:rPr lang="en-US" altLang="zh-TW" sz="1800" dirty="0">
                <a:latin typeface="+mn-lt"/>
              </a:rPr>
              <a:t>45</a:t>
            </a:r>
            <a:r>
              <a:rPr lang="zh-TW" altLang="zh-TW" sz="1800" dirty="0">
                <a:latin typeface="+mn-lt"/>
              </a:rPr>
              <a:t>第</a:t>
            </a:r>
            <a:r>
              <a:rPr lang="en-US" altLang="zh-TW" sz="1800" dirty="0">
                <a:latin typeface="+mn-lt"/>
              </a:rPr>
              <a:t>19</a:t>
            </a:r>
            <a:r>
              <a:rPr lang="zh-TW" altLang="zh-TW" sz="1800" dirty="0">
                <a:latin typeface="+mn-lt"/>
              </a:rPr>
              <a:t>條</a:t>
            </a:r>
            <a:r>
              <a:rPr lang="en-US" altLang="zh-TW" sz="1800" dirty="0" smtClean="0">
                <a:latin typeface="+mn-lt"/>
              </a:rPr>
              <a:t>) –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zh-TW" sz="1800" dirty="0" smtClean="0">
                <a:latin typeface="+mn-lt"/>
              </a:rPr>
              <a:t>創新科技署署長</a:t>
            </a:r>
            <a:r>
              <a:rPr lang="zh-HK" altLang="zh-TW" sz="1800" dirty="0" smtClean="0">
                <a:latin typeface="+mn-lt"/>
              </a:rPr>
              <a:t>可</a:t>
            </a:r>
            <a:r>
              <a:rPr lang="zh-TW" altLang="en-US" sz="1800" dirty="0" smtClean="0">
                <a:latin typeface="+mn-lt"/>
              </a:rPr>
              <a:t>指定任何</a:t>
            </a:r>
            <a:r>
              <a:rPr lang="zh-TW" altLang="zh-TW" sz="1800" dirty="0"/>
              <a:t>位於香港的大學或</a:t>
            </a:r>
            <a:r>
              <a:rPr lang="zh-TW" altLang="zh-TW" sz="1800" dirty="0" smtClean="0"/>
              <a:t>學院</a:t>
            </a:r>
            <a:r>
              <a:rPr lang="zh-TW" altLang="en-US" sz="1800" dirty="0"/>
              <a:t>，</a:t>
            </a:r>
            <a:r>
              <a:rPr lang="zh-TW" altLang="en-US" sz="1800" dirty="0" smtClean="0"/>
              <a:t>或</a:t>
            </a:r>
            <a:r>
              <a:rPr lang="zh-TW" altLang="en-US" sz="1800" dirty="0" smtClean="0">
                <a:latin typeface="+mn-lt"/>
              </a:rPr>
              <a:t>在</a:t>
            </a:r>
            <a:r>
              <a:rPr lang="zh-TW" altLang="zh-TW" sz="1800" dirty="0" smtClean="0">
                <a:latin typeface="+mn-lt"/>
              </a:rPr>
              <a:t>香港</a:t>
            </a:r>
            <a:r>
              <a:rPr lang="zh-HK" altLang="zh-TW" sz="1800" dirty="0" smtClean="0">
                <a:latin typeface="+mn-lt"/>
              </a:rPr>
              <a:t>承辦</a:t>
            </a:r>
            <a:r>
              <a:rPr lang="zh-TW" altLang="zh-TW" sz="1800" dirty="0" smtClean="0">
                <a:latin typeface="+mn-lt"/>
              </a:rPr>
              <a:t>「</a:t>
            </a:r>
            <a:r>
              <a:rPr lang="zh-HK" altLang="zh-TW" sz="1800" dirty="0" smtClean="0">
                <a:latin typeface="+mn-lt"/>
              </a:rPr>
              <a:t>合資格研發活動</a:t>
            </a:r>
            <a:r>
              <a:rPr lang="zh-TW" altLang="zh-TW" sz="1800" dirty="0" smtClean="0">
                <a:latin typeface="+mn-lt"/>
              </a:rPr>
              <a:t>」</a:t>
            </a:r>
            <a:r>
              <a:rPr lang="zh-TW" altLang="zh-TW" sz="1800" dirty="0" smtClean="0"/>
              <a:t>的</a:t>
            </a:r>
            <a:r>
              <a:rPr lang="zh-TW" altLang="en-US" sz="1800" dirty="0" smtClean="0">
                <a:latin typeface="+mn-lt"/>
              </a:rPr>
              <a:t>其他</a:t>
            </a:r>
            <a:r>
              <a:rPr lang="zh-TW" altLang="zh-TW" sz="1800" dirty="0" smtClean="0">
                <a:latin typeface="+mn-lt"/>
              </a:rPr>
              <a:t>位於香港的機構、協會、組織或</a:t>
            </a:r>
            <a:r>
              <a:rPr lang="zh-HK" altLang="zh-TW" sz="1800" dirty="0" smtClean="0">
                <a:latin typeface="+mn-lt"/>
              </a:rPr>
              <a:t>法團</a:t>
            </a:r>
            <a:r>
              <a:rPr lang="zh-TW" altLang="en-US" sz="1800" dirty="0" smtClean="0">
                <a:latin typeface="+mn-lt"/>
              </a:rPr>
              <a:t>，成為</a:t>
            </a:r>
            <a:r>
              <a:rPr lang="zh-TW" altLang="zh-TW" sz="1800" dirty="0" smtClean="0">
                <a:latin typeface="+mn-lt"/>
              </a:rPr>
              <a:t>「指定本地研究機構」</a:t>
            </a:r>
            <a:endParaRPr lang="en-US" altLang="zh-TW" sz="18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zh-TW" sz="1800" dirty="0" smtClean="0">
                <a:latin typeface="+mn-lt"/>
              </a:rPr>
              <a:t>創新科技署署長</a:t>
            </a:r>
            <a:r>
              <a:rPr lang="zh-TW" altLang="en-US" sz="1800" dirty="0">
                <a:latin typeface="+mn-lt"/>
              </a:rPr>
              <a:t>已指定本地主要大學及研發</a:t>
            </a:r>
            <a:r>
              <a:rPr lang="zh-TW" altLang="en-US" sz="1800" dirty="0" smtClean="0">
                <a:latin typeface="+mn-lt"/>
              </a:rPr>
              <a:t>機構為</a:t>
            </a:r>
            <a:r>
              <a:rPr lang="zh-TW" altLang="zh-TW" sz="1800" dirty="0">
                <a:latin typeface="+mn-lt"/>
              </a:rPr>
              <a:t>「指定本地研究機構」</a:t>
            </a:r>
            <a:endParaRPr lang="en-US" altLang="zh-TW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 smtClean="0">
                <a:latin typeface="+mn-lt"/>
              </a:rPr>
              <a:t>其他</a:t>
            </a:r>
            <a:r>
              <a:rPr lang="zh-HK" altLang="zh-TW" sz="1800" dirty="0" smtClean="0">
                <a:latin typeface="+mn-lt"/>
              </a:rPr>
              <a:t>根據相關香港法律成立或組成的</a:t>
            </a:r>
            <a:r>
              <a:rPr lang="zh-TW" altLang="en-US" sz="1800" dirty="0" smtClean="0">
                <a:latin typeface="+mn-lt"/>
              </a:rPr>
              <a:t>本地機構 </a:t>
            </a:r>
            <a:r>
              <a:rPr lang="en-US" altLang="zh-TW" sz="1800" dirty="0" smtClean="0">
                <a:latin typeface="+mn-lt"/>
              </a:rPr>
              <a:t>(</a:t>
            </a:r>
            <a:r>
              <a:rPr lang="zh-HK" altLang="zh-TW" sz="1800" dirty="0" smtClean="0">
                <a:latin typeface="+mn-lt"/>
              </a:rPr>
              <a:t>機構、協會、組織或法團</a:t>
            </a:r>
            <a:r>
              <a:rPr lang="en-US" altLang="zh-TW" sz="1800" dirty="0" smtClean="0">
                <a:latin typeface="+mn-lt"/>
              </a:rPr>
              <a:t>) </a:t>
            </a:r>
            <a:r>
              <a:rPr lang="zh-TW" altLang="en-US" sz="1800" dirty="0" smtClean="0"/>
              <a:t>均</a:t>
            </a:r>
            <a:r>
              <a:rPr lang="zh-TW" altLang="en-US" sz="1800" dirty="0" smtClean="0">
                <a:latin typeface="+mn-lt"/>
              </a:rPr>
              <a:t>可向</a:t>
            </a:r>
            <a:r>
              <a:rPr lang="zh-TW" altLang="zh-TW" sz="1800" dirty="0" smtClean="0">
                <a:latin typeface="+mn-lt"/>
              </a:rPr>
              <a:t>創新科技署</a:t>
            </a:r>
            <a:r>
              <a:rPr lang="zh-TW" altLang="en-US" sz="1800" dirty="0">
                <a:latin typeface="+mn-lt"/>
              </a:rPr>
              <a:t>申請成為「指定本地研究機構</a:t>
            </a:r>
            <a:r>
              <a:rPr lang="zh-TW" altLang="en-US" sz="1800" dirty="0" smtClean="0">
                <a:latin typeface="+mn-lt"/>
              </a:rPr>
              <a:t>」</a:t>
            </a:r>
            <a:r>
              <a:rPr lang="en-US" altLang="zh-TW" sz="1800" dirty="0" smtClean="0">
                <a:latin typeface="+mn-lt"/>
              </a:rPr>
              <a:t> </a:t>
            </a:r>
            <a:endParaRPr lang="en-US" altLang="zh-TW" sz="1800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072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35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zh-TW" altLang="en-US" sz="2000" b="1" dirty="0">
                <a:latin typeface="+mj-lt"/>
              </a:rPr>
              <a:t>成為「指定本地研究機構</a:t>
            </a:r>
            <a:r>
              <a:rPr lang="zh-TW" altLang="en-US" sz="2000" b="1" dirty="0" smtClean="0">
                <a:latin typeface="+mj-lt"/>
              </a:rPr>
              <a:t>」 </a:t>
            </a:r>
            <a:r>
              <a:rPr lang="en-US" altLang="zh-TW" sz="2000" b="1" dirty="0" smtClean="0">
                <a:latin typeface="+mj-lt"/>
              </a:rPr>
              <a:t>(</a:t>
            </a:r>
            <a:r>
              <a:rPr lang="zh-TW" altLang="en-US" sz="2000" b="1" dirty="0">
                <a:latin typeface="+mj-lt"/>
              </a:rPr>
              <a:t>續</a:t>
            </a:r>
            <a:r>
              <a:rPr lang="en-US" altLang="zh-TW" sz="2000" b="1" dirty="0">
                <a:latin typeface="+mj-lt"/>
              </a:rPr>
              <a:t>)</a:t>
            </a:r>
            <a:endParaRPr lang="zh-TW" altLang="en-US" sz="2000" b="1" dirty="0">
              <a:latin typeface="+mj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b="1" dirty="0" smtClean="0"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+mn-lt"/>
              </a:rPr>
              <a:t>企業委託「指定本地研究機構」進行「合資格研發活動」，可就所支付的款項申請額外稅務扣</a:t>
            </a:r>
            <a:r>
              <a:rPr lang="zh-TW" altLang="en-US" sz="1800" dirty="0" smtClean="0">
                <a:latin typeface="+mn-lt"/>
              </a:rPr>
              <a:t>減 </a:t>
            </a:r>
            <a:endParaRPr lang="zh-TW" altLang="en-US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+mn-lt"/>
              </a:rPr>
              <a:t>如「本地機構」在企業付款後的</a:t>
            </a:r>
            <a:r>
              <a:rPr lang="zh-TW" altLang="en-US" sz="1800" b="1" u="sng" dirty="0">
                <a:latin typeface="+mn-lt"/>
              </a:rPr>
              <a:t>六個月內</a:t>
            </a:r>
            <a:r>
              <a:rPr lang="zh-TW" altLang="en-US" sz="1800" dirty="0">
                <a:latin typeface="+mn-lt"/>
              </a:rPr>
              <a:t>獲批准成為「指定本地研究機構」，企業亦可就該等付款，申請額外稅務扣</a:t>
            </a:r>
            <a:r>
              <a:rPr lang="zh-TW" altLang="en-US" sz="1800" dirty="0" smtClean="0">
                <a:latin typeface="+mn-lt"/>
              </a:rPr>
              <a:t>減</a:t>
            </a:r>
            <a:endParaRPr lang="en-US" altLang="zh-TW" sz="1800" dirty="0" smtClean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 smtClean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/>
              <a:t>合資格申請的機構須為根據相關香港法律成立或組成的機構、協會、組織或法團</a:t>
            </a:r>
            <a:endParaRPr lang="zh-TW" altLang="en-US" sz="1800" dirty="0">
              <a:latin typeface="+mn-lt"/>
            </a:endParaRPr>
          </a:p>
          <a:p>
            <a:pPr marL="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800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dirty="0">
              <a:latin typeface="+mn-lt"/>
            </a:endParaRPr>
          </a:p>
          <a:p>
            <a:pPr marL="174460" lvl="1" indent="0" algn="just" eaLnBrk="1" hangingPunct="1">
              <a:spcBef>
                <a:spcPct val="20000"/>
              </a:spcBef>
              <a:buClr>
                <a:schemeClr val="accent1"/>
              </a:buClr>
              <a:buSzPct val="100000"/>
            </a:pPr>
            <a:endParaRPr lang="en-US" altLang="zh-TW" sz="1246" dirty="0">
              <a:solidFill>
                <a:schemeClr val="tx2"/>
              </a:solidFill>
              <a:latin typeface="Candara" pitchFamily="34" charset="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692696" y="2067694"/>
            <a:ext cx="545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TW" altLang="en-US" sz="28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申請</a:t>
            </a:r>
            <a:r>
              <a:rPr lang="zh-TW" altLang="en-US" sz="28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程序</a:t>
            </a:r>
            <a:r>
              <a:rPr lang="en-US" altLang="zh-TW" sz="2800" b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3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800100" y="1394818"/>
            <a:ext cx="5218510" cy="51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 bwMode="auto">
          <a:xfrm>
            <a:off x="332656" y="339502"/>
            <a:ext cx="6182444" cy="415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eaLnBrk="1" hangingPunct="1">
              <a:buNone/>
              <a:defRPr/>
            </a:pPr>
            <a:r>
              <a:rPr kumimoji="1" lang="zh-HK" altLang="zh-TW" sz="2000" b="1" dirty="0" smtClean="0">
                <a:solidFill>
                  <a:schemeClr val="tx1"/>
                </a:solidFill>
                <a:latin typeface="+mj-lt"/>
                <a:ea typeface="新細明體" pitchFamily="18" charset="-120"/>
              </a:rPr>
              <a:t>申請</a:t>
            </a: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指定成為「指定本地研</a:t>
            </a:r>
            <a:r>
              <a:rPr kumimoji="1" lang="zh-TW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究</a:t>
            </a: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機</a:t>
            </a:r>
            <a:r>
              <a:rPr kumimoji="1" lang="zh-TW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構</a:t>
            </a:r>
            <a:r>
              <a:rPr kumimoji="1" lang="zh-HK" altLang="zh-TW" sz="2000" b="1" dirty="0">
                <a:solidFill>
                  <a:schemeClr val="tx1"/>
                </a:solidFill>
                <a:latin typeface="+mj-lt"/>
                <a:ea typeface="新細明體" pitchFamily="18" charset="-120"/>
              </a:rPr>
              <a:t>」</a:t>
            </a:r>
            <a:endParaRPr kumimoji="1" lang="en-US" altLang="zh-TW" sz="2000" b="1" dirty="0">
              <a:solidFill>
                <a:schemeClr val="tx1"/>
              </a:solidFill>
              <a:latin typeface="+mj-lt"/>
              <a:ea typeface="新細明體" pitchFamily="18" charset="-120"/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00025" indent="-200025" eaLnBrk="1" hangingPunct="1">
              <a:buNone/>
              <a:defRPr/>
            </a:pPr>
            <a:endParaRPr kumimoji="1" lang="en-US" altLang="zh-TW" sz="1400" b="1" dirty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en-US" altLang="zh-TW" sz="2000" dirty="0" smtClean="0">
                <a:solidFill>
                  <a:schemeClr val="tx1"/>
                </a:solidFill>
                <a:ea typeface="新細明體" pitchFamily="18" charset="-120"/>
              </a:rPr>
              <a:t>2019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年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1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月</a:t>
            </a:r>
            <a:r>
              <a:rPr kumimoji="1" lang="en-US" altLang="zh-TW" sz="2000" dirty="0">
                <a:solidFill>
                  <a:schemeClr val="tx1"/>
                </a:solidFill>
                <a:ea typeface="新細明體" pitchFamily="18" charset="-120"/>
              </a:rPr>
              <a:t>31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日創新科技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署開始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接受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申請成為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「指定本地研究機構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」</a:t>
            </a:r>
            <a:endParaRPr kumimoji="1" lang="en-US" altLang="zh-TW" sz="20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SzPct val="80000"/>
              <a:buNone/>
              <a:defRPr/>
            </a:pPr>
            <a:endParaRPr kumimoji="1" lang="en-US" altLang="zh-TW" sz="20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algn="just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全年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均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接受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申請</a:t>
            </a: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 smtClean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SzPct val="80000"/>
              <a:buFont typeface="Wingdings" panose="05000000000000000000" pitchFamily="2" charset="2"/>
              <a:buChar char="l"/>
              <a:defRPr/>
            </a:pP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有關申請程序及</a:t>
            </a:r>
            <a:r>
              <a:rPr kumimoji="1" lang="zh-HK" altLang="zh-TW" sz="2000" dirty="0">
                <a:solidFill>
                  <a:schemeClr val="tx1"/>
                </a:solidFill>
                <a:ea typeface="新細明體" pitchFamily="18" charset="-120"/>
              </a:rPr>
              <a:t>評審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準則，</a:t>
            </a:r>
            <a:r>
              <a:rPr kumimoji="1" lang="zh-TW" altLang="en-US" sz="2000" dirty="0">
                <a:solidFill>
                  <a:schemeClr val="tx1"/>
                </a:solidFill>
                <a:ea typeface="新細明體" pitchFamily="18" charset="-120"/>
              </a:rPr>
              <a:t>可瀏覽創新科技署</a:t>
            </a:r>
            <a:r>
              <a:rPr kumimoji="1" lang="zh-TW" altLang="en-US" sz="2000" dirty="0" smtClean="0">
                <a:solidFill>
                  <a:schemeClr val="tx1"/>
                </a:solidFill>
                <a:ea typeface="新細明體" pitchFamily="18" charset="-120"/>
              </a:rPr>
              <a:t>網頁</a:t>
            </a:r>
            <a:r>
              <a:rPr kumimoji="1" lang="en-US" altLang="zh-TW" sz="2000" dirty="0" smtClean="0">
                <a:solidFill>
                  <a:schemeClr val="tx1"/>
                </a:solidFill>
                <a:ea typeface="新細明體" pitchFamily="18" charset="-120"/>
              </a:rPr>
              <a:t>  (</a:t>
            </a:r>
            <a:r>
              <a:rPr kumimoji="1" lang="en-US" altLang="zh-TW" sz="2000" dirty="0">
                <a:solidFill>
                  <a:srgbClr val="0070C0"/>
                </a:solidFill>
                <a:ea typeface="新細明體" pitchFamily="18" charset="-120"/>
              </a:rPr>
              <a:t>https://www.itc.gov.hk/ch/fund_app/dlri/dlri.html</a:t>
            </a:r>
            <a:r>
              <a:rPr kumimoji="1" lang="en-US" altLang="zh-TW" sz="2000" dirty="0" smtClean="0">
                <a:solidFill>
                  <a:schemeClr val="tx1"/>
                </a:solidFill>
                <a:ea typeface="新細明體" pitchFamily="18" charset="-120"/>
              </a:rPr>
              <a:t>)</a:t>
            </a: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85750" lvl="1" indent="-285750" eaLnBrk="1" hangingPunct="1">
              <a:buClrTx/>
              <a:buFont typeface="Wingdings" panose="05000000000000000000" pitchFamily="2" charset="2"/>
              <a:buChar char="l"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0" lvl="1" indent="0" eaLnBrk="1" hangingPunct="1">
              <a:buClrTx/>
              <a:buNone/>
              <a:defRPr/>
            </a:pPr>
            <a:endParaRPr kumimoji="1" lang="en-US" altLang="zh-TW" sz="2000" dirty="0">
              <a:solidFill>
                <a:schemeClr val="tx1"/>
              </a:solidFill>
              <a:ea typeface="新細明體" pitchFamily="18" charset="-120"/>
            </a:endParaRPr>
          </a:p>
          <a:p>
            <a:pPr marL="268288" lvl="1" indent="0" algn="just" eaLnBrk="1" hangingPunct="1">
              <a:buClrTx/>
              <a:buNone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0" lvl="1" indent="0" algn="just" eaLnBrk="1" hangingPunct="1">
              <a:buClrTx/>
              <a:buNone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 smtClean="0">
              <a:solidFill>
                <a:schemeClr val="tx1"/>
              </a:solidFill>
            </a:endParaRPr>
          </a:p>
          <a:p>
            <a:pPr marL="285750" lvl="1" indent="-285750" algn="just" eaLnBrk="1" hangingPunct="1">
              <a:buClrTx/>
              <a:buFont typeface="Wingdings" panose="05000000000000000000" pitchFamily="2" charset="2"/>
              <a:buChar char="l"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0" lvl="1" indent="0" algn="just" eaLnBrk="1" hangingPunct="1">
              <a:buNone/>
              <a:defRPr/>
            </a:pPr>
            <a:r>
              <a:rPr lang="en-US" altLang="zh-TW" sz="1400" dirty="0" smtClean="0">
                <a:solidFill>
                  <a:schemeClr val="tx1"/>
                </a:solidFill>
              </a:rPr>
              <a:t>     </a:t>
            </a:r>
          </a:p>
          <a:p>
            <a:pPr marL="0" lvl="1" indent="0" algn="just" eaLnBrk="1" hangingPunct="1">
              <a:buNone/>
              <a:defRPr/>
            </a:pPr>
            <a:endParaRPr lang="en-US" altLang="zh-TW" sz="1400" dirty="0">
              <a:solidFill>
                <a:schemeClr val="tx1"/>
              </a:solidFill>
            </a:endParaRPr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141750" lvl="1" indent="0" algn="just" eaLnBrk="1" hangingPunct="1">
              <a:spcAft>
                <a:spcPts val="0"/>
              </a:spcAft>
              <a:buNone/>
              <a:defRPr/>
            </a:pPr>
            <a:endParaRPr lang="en-US" altLang="zh-TW" sz="1013" dirty="0"/>
          </a:p>
          <a:p>
            <a:pPr marL="0" lvl="1" indent="0" algn="just" eaLnBrk="1" hangingPunct="1">
              <a:buNone/>
              <a:defRPr/>
            </a:pPr>
            <a:endParaRPr lang="en-US" altLang="zh-TW" sz="1125" dirty="0"/>
          </a:p>
          <a:p>
            <a:pPr marL="141750" lvl="1" indent="0" algn="just" eaLnBrk="1" hangingPunct="1">
              <a:buNone/>
              <a:defRPr/>
            </a:pPr>
            <a:endParaRPr lang="en-US" altLang="zh-TW" sz="1125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192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332656" y="339502"/>
            <a:ext cx="5743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kumimoji="1" lang="zh-TW" altLang="en-US" sz="2000" b="1" dirty="0" smtClean="0">
                <a:latin typeface="+mj-lt"/>
                <a:ea typeface="新細明體" pitchFamily="18" charset="-120"/>
              </a:rPr>
              <a:t>申請程序</a:t>
            </a:r>
            <a:endParaRPr kumimoji="1" lang="zh-TW" altLang="zh-TW" sz="2000" b="1" dirty="0">
              <a:latin typeface="+mj-lt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744" y="875426"/>
            <a:ext cx="5184576" cy="416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332657" y="352645"/>
            <a:ext cx="590465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600" indent="-355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1pPr>
            <a:lvl2pPr marL="273050" indent="-27305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細明體" pitchFamily="49" charset="-12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r>
              <a:rPr lang="zh-HK" altLang="zh-TW" sz="2000" b="1" dirty="0" smtClean="0">
                <a:latin typeface="+mj-lt"/>
              </a:rPr>
              <a:t>申請程</a:t>
            </a:r>
            <a:r>
              <a:rPr lang="zh-TW" altLang="zh-TW" sz="2000" b="1" dirty="0" smtClean="0">
                <a:latin typeface="+mj-lt"/>
              </a:rPr>
              <a:t>序</a:t>
            </a:r>
            <a:r>
              <a:rPr lang="en-US" altLang="zh-TW" sz="2000" b="1" dirty="0" smtClean="0"/>
              <a:t> (</a:t>
            </a:r>
            <a:r>
              <a:rPr lang="zh-TW" altLang="en-US" sz="2000" b="1" dirty="0"/>
              <a:t>續</a:t>
            </a:r>
            <a:r>
              <a:rPr lang="en-US" altLang="zh-TW" sz="2000" b="1" dirty="0"/>
              <a:t>)</a:t>
            </a:r>
            <a:endParaRPr lang="en-US" altLang="zh-TW" sz="2000" b="1" dirty="0">
              <a:latin typeface="+mj-lt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/>
            </a:pPr>
            <a:endParaRPr lang="en-US" altLang="zh-TW" b="1" dirty="0" smtClean="0">
              <a:latin typeface="Arial 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sz="1800" dirty="0" smtClean="0"/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HK" altLang="zh-TW" sz="1800" dirty="0"/>
              <a:t>提交申請時須包</a:t>
            </a:r>
            <a:r>
              <a:rPr lang="zh-TW" altLang="zh-TW" sz="1800" dirty="0"/>
              <a:t>括</a:t>
            </a:r>
            <a:endParaRPr lang="en-US" altLang="zh-TW" sz="1800" strike="sngStrike" dirty="0">
              <a:solidFill>
                <a:srgbClr val="FF0000"/>
              </a:solidFill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HK" altLang="zh-TW" sz="1800" dirty="0"/>
              <a:t>已填妥並簽署的</a:t>
            </a:r>
            <a:r>
              <a:rPr lang="zh-HK" altLang="zh-TW" sz="1800" b="1" dirty="0"/>
              <a:t>申請表格</a:t>
            </a:r>
            <a:endParaRPr lang="en-US" altLang="zh-HK" sz="1800" strike="sngStrike" dirty="0">
              <a:solidFill>
                <a:srgbClr val="FF0000"/>
              </a:solidFill>
            </a:endParaRP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HK" altLang="zh-TW" sz="1800" b="1" dirty="0"/>
              <a:t>核對清單所列的一切所需證明文件</a:t>
            </a:r>
            <a:endParaRPr lang="en-US" altLang="zh-HK" sz="1800" b="1" dirty="0"/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endParaRPr lang="en-US" altLang="zh-TW" sz="1600" b="1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zh-TW" altLang="en-US" sz="1800" dirty="0"/>
              <a:t>以</a:t>
            </a:r>
            <a:r>
              <a:rPr lang="zh-HK" altLang="zh-TW" sz="1800" dirty="0"/>
              <a:t>下列</a:t>
            </a:r>
            <a:r>
              <a:rPr lang="zh-HK" altLang="zh-TW" sz="1800" u="sng" dirty="0"/>
              <a:t>其中一種</a:t>
            </a:r>
            <a:r>
              <a:rPr lang="zh-HK" altLang="zh-TW" sz="1800" dirty="0"/>
              <a:t>方式提交申請：</a:t>
            </a:r>
            <a:endParaRPr lang="en-US" altLang="zh-HK" sz="1800" dirty="0"/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 smtClean="0"/>
              <a:t>網上申請表格</a:t>
            </a:r>
            <a:r>
              <a:rPr lang="en-US" altLang="zh-HK" sz="1800" dirty="0" smtClean="0"/>
              <a:t>(</a:t>
            </a:r>
            <a:r>
              <a:rPr lang="zh-TW" altLang="en-US" sz="1800" dirty="0" smtClean="0"/>
              <a:t>經「</a:t>
            </a:r>
            <a:r>
              <a:rPr lang="zh-TW" altLang="en-US" sz="1800" dirty="0">
                <a:hlinkClick r:id="rId2"/>
              </a:rPr>
              <a:t>香港政府一站</a:t>
            </a:r>
            <a:r>
              <a:rPr lang="zh-TW" altLang="en-US" sz="1800" dirty="0" smtClean="0">
                <a:hlinkClick r:id="rId2"/>
              </a:rPr>
              <a:t>通</a:t>
            </a:r>
            <a:r>
              <a:rPr lang="zh-TW" altLang="en-US" sz="1800" dirty="0" smtClean="0"/>
              <a:t>」</a:t>
            </a:r>
            <a:r>
              <a:rPr lang="en-US" altLang="zh-TW" sz="1800" dirty="0" smtClean="0"/>
              <a:t>)</a:t>
            </a:r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 smtClean="0"/>
              <a:t>電</a:t>
            </a:r>
            <a:r>
              <a:rPr lang="zh-TW" altLang="en-US" sz="1800" dirty="0"/>
              <a:t>郵遞交 </a:t>
            </a:r>
            <a:r>
              <a:rPr lang="en-US" altLang="zh-TW" sz="1800" dirty="0"/>
              <a:t>(</a:t>
            </a:r>
            <a:r>
              <a:rPr lang="zh-TW" altLang="en-US" sz="1800" dirty="0"/>
              <a:t>電子版本</a:t>
            </a:r>
            <a:r>
              <a:rPr lang="en-US" altLang="zh-TW" sz="1800" dirty="0" smtClean="0"/>
              <a:t>)</a:t>
            </a:r>
            <a:endParaRPr lang="en-US" altLang="zh-HK" sz="1800" dirty="0"/>
          </a:p>
          <a:p>
            <a:pPr marL="915988" lvl="2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</a:pPr>
            <a:r>
              <a:rPr lang="zh-TW" altLang="en-US" sz="1800" dirty="0"/>
              <a:t>郵寄或親身遞交</a:t>
            </a:r>
            <a:endParaRPr lang="en-US" altLang="zh-TW" sz="1800" dirty="0"/>
          </a:p>
          <a:p>
            <a:pPr marL="630238" lvl="2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n-US" altLang="zh-TW" sz="1800" dirty="0"/>
              <a:t>	(</a:t>
            </a:r>
            <a:r>
              <a:rPr lang="zh-TW" altLang="en-US" sz="1800" dirty="0"/>
              <a:t>印文本或儲存於電子裝置的電子版本</a:t>
            </a:r>
            <a:r>
              <a:rPr lang="en-US" altLang="zh-TW" sz="1800" dirty="0" smtClean="0"/>
              <a:t>)</a:t>
            </a:r>
            <a:endParaRPr lang="zh-TW" altLang="en-US" sz="1800" dirty="0" smtClean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HK" sz="1800" dirty="0" smtClean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HK" sz="1800" dirty="0" smtClean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285750" lvl="2" indent="-285750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/>
            </a:pPr>
            <a:endParaRPr lang="en-US" altLang="zh-TW" dirty="0"/>
          </a:p>
          <a:p>
            <a:pPr marL="0" lvl="2" indent="0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endParaRPr lang="en-US" altLang="zh-TW" dirty="0">
              <a:latin typeface="+mn-lt"/>
            </a:endParaRPr>
          </a:p>
          <a:p>
            <a:pPr marL="285750" lvl="1" indent="-28575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</a:pPr>
            <a:endParaRPr lang="en-US" altLang="zh-TW" dirty="0">
              <a:latin typeface="+mn-lt"/>
            </a:endParaRPr>
          </a:p>
          <a:p>
            <a:pPr marL="266700" lvl="1" indent="0" algn="just" eaLnBrk="1" hangingPunct="1"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endParaRPr lang="en-US" altLang="zh-TW" sz="1200" dirty="0">
              <a:latin typeface="+mn-lt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52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8680" y="2067694"/>
            <a:ext cx="5743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zh-HK" altLang="zh-TW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評審</a:t>
            </a:r>
            <a:r>
              <a:rPr lang="zh-HK" alt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申請</a:t>
            </a:r>
            <a:endParaRPr lang="zh-TW" altLang="zh-TW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F937D6-77EB-4581-B874-573C7463079C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44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8354</TotalTime>
  <Words>1136</Words>
  <Application>Microsoft Office PowerPoint</Application>
  <PresentationFormat>自訂</PresentationFormat>
  <Paragraphs>243</Paragraphs>
  <Slides>23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5" baseType="lpstr">
      <vt:lpstr>Arial </vt:lpstr>
      <vt:lpstr>新細明體</vt:lpstr>
      <vt:lpstr>標楷體</vt:lpstr>
      <vt:lpstr>細明體</vt:lpstr>
      <vt:lpstr>Arial</vt:lpstr>
      <vt:lpstr>Calibri</vt:lpstr>
      <vt:lpstr>Candara</vt:lpstr>
      <vt:lpstr>Symbol</vt:lpstr>
      <vt:lpstr>Times New Roman</vt:lpstr>
      <vt:lpstr>Wingdings</vt:lpstr>
      <vt:lpstr>Office 佈景主題</vt:lpstr>
      <vt:lpstr>文件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1165</cp:revision>
  <cp:lastPrinted>2019-04-12T01:21:24Z</cp:lastPrinted>
  <dcterms:created xsi:type="dcterms:W3CDTF">2016-11-18T08:42:41Z</dcterms:created>
  <dcterms:modified xsi:type="dcterms:W3CDTF">2022-09-02T07:49:48Z</dcterms:modified>
</cp:coreProperties>
</file>